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61" r:id="rId3"/>
    <p:sldId id="264" r:id="rId4"/>
    <p:sldId id="271" r:id="rId5"/>
    <p:sldId id="265" r:id="rId6"/>
    <p:sldId id="266" r:id="rId7"/>
    <p:sldId id="258" r:id="rId8"/>
    <p:sldId id="268" r:id="rId9"/>
    <p:sldId id="260" r:id="rId10"/>
    <p:sldId id="272" r:id="rId11"/>
    <p:sldId id="270" r:id="rId12"/>
    <p:sldId id="269" r:id="rId13"/>
    <p:sldId id="27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063A56-9804-4320-B59F-05A57D47600A}" type="datetimeFigureOut">
              <a:rPr lang="en-US" smtClean="0"/>
              <a:pPr/>
              <a:t>8/7/2010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6F75F-7DB2-4DC8-87BF-3BEC57DA1E2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063A56-9804-4320-B59F-05A57D47600A}" type="datetimeFigureOut">
              <a:rPr lang="en-US" smtClean="0"/>
              <a:pPr/>
              <a:t>8/7/2010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6F75F-7DB2-4DC8-87BF-3BEC57DA1E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063A56-9804-4320-B59F-05A57D47600A}" type="datetimeFigureOut">
              <a:rPr lang="en-US" smtClean="0"/>
              <a:pPr/>
              <a:t>8/7/2010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6F75F-7DB2-4DC8-87BF-3BEC57DA1E2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063A56-9804-4320-B59F-05A57D47600A}" type="datetimeFigureOut">
              <a:rPr lang="en-US" smtClean="0"/>
              <a:pPr/>
              <a:t>8/7/2010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6F75F-7DB2-4DC8-87BF-3BEC57DA1E2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063A56-9804-4320-B59F-05A57D47600A}" type="datetimeFigureOut">
              <a:rPr lang="en-US" smtClean="0"/>
              <a:pPr/>
              <a:t>8/7/2010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6F75F-7DB2-4DC8-87BF-3BEC57DA1E2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063A56-9804-4320-B59F-05A57D47600A}" type="datetimeFigureOut">
              <a:rPr lang="en-US" smtClean="0"/>
              <a:pPr/>
              <a:t>8/7/2010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6F75F-7DB2-4DC8-87BF-3BEC57DA1E2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063A56-9804-4320-B59F-05A57D47600A}" type="datetimeFigureOut">
              <a:rPr lang="en-US" smtClean="0"/>
              <a:pPr/>
              <a:t>8/7/2010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06F75F-7DB2-4DC8-87BF-3BEC57DA1E2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063A56-9804-4320-B59F-05A57D47600A}" type="datetimeFigureOut">
              <a:rPr lang="en-US" smtClean="0"/>
              <a:pPr/>
              <a:t>8/7/2010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06F75F-7DB2-4DC8-87BF-3BEC57DA1E2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63A56-9804-4320-B59F-05A57D47600A}" type="datetimeFigureOut">
              <a:rPr lang="en-US" smtClean="0"/>
              <a:pPr/>
              <a:t>8/7/2010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06F75F-7DB2-4DC8-87BF-3BEC57DA1E2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063A56-9804-4320-B59F-05A57D47600A}" type="datetimeFigureOut">
              <a:rPr lang="en-US" smtClean="0"/>
              <a:pPr/>
              <a:t>8/7/2010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6F75F-7DB2-4DC8-87BF-3BEC57DA1E2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063A56-9804-4320-B59F-05A57D47600A}" type="datetimeFigureOut">
              <a:rPr lang="en-US" smtClean="0"/>
              <a:pPr/>
              <a:t>8/7/2010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6F75F-7DB2-4DC8-87BF-3BEC57DA1E2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063A56-9804-4320-B59F-05A57D47600A}" type="datetimeFigureOut">
              <a:rPr lang="en-US" smtClean="0"/>
              <a:pPr/>
              <a:t>8/7/2010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06F75F-7DB2-4DC8-87BF-3BEC57DA1E2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b="1" dirty="0" smtClean="0"/>
              <a:t>Anti-Jewish Decrees and Laws</a:t>
            </a:r>
            <a:endParaRPr lang="en-US" sz="9600" b="1" dirty="0"/>
          </a:p>
        </p:txBody>
      </p:sp>
      <p:sp>
        <p:nvSpPr>
          <p:cNvPr id="3" name="Subtitle 2"/>
          <p:cNvSpPr>
            <a:spLocks noGrp="1"/>
          </p:cNvSpPr>
          <p:nvPr>
            <p:ph type="subTitle" idx="1"/>
          </p:nvPr>
        </p:nvSpPr>
        <p:spPr>
          <a:xfrm>
            <a:off x="1295400" y="5105400"/>
            <a:ext cx="6400800" cy="1752600"/>
          </a:xfrm>
        </p:spPr>
        <p:txBody>
          <a:bodyPr/>
          <a:lstStyle/>
          <a:p>
            <a:r>
              <a:rPr lang="en-US" dirty="0" smtClean="0"/>
              <a:t>*all photos and texts are from USHMM’s website.</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308324"/>
          </a:xfrm>
          <a:prstGeom prst="rect">
            <a:avLst/>
          </a:prstGeom>
        </p:spPr>
        <p:txBody>
          <a:bodyPr wrap="square">
            <a:spAutoFit/>
          </a:bodyPr>
          <a:lstStyle/>
          <a:p>
            <a:r>
              <a:rPr lang="en-US" b="1" dirty="0" smtClean="0"/>
              <a:t>SEPTEMBER 1, 1939</a:t>
            </a:r>
          </a:p>
          <a:p>
            <a:pPr>
              <a:buFont typeface="Arial" pitchFamily="34" charset="0"/>
              <a:buChar char="•"/>
            </a:pPr>
            <a:r>
              <a:rPr lang="en-US" dirty="0" smtClean="0"/>
              <a:t>Curfew on Jewish individuals and prohibited Jews from entering areas in many German cities. </a:t>
            </a:r>
          </a:p>
          <a:p>
            <a:pPr>
              <a:buFont typeface="Arial" pitchFamily="34" charset="0"/>
              <a:buChar char="•"/>
            </a:pPr>
            <a:endParaRPr lang="en-US" dirty="0" smtClean="0"/>
          </a:p>
          <a:p>
            <a:pPr>
              <a:buFont typeface="Arial" pitchFamily="34" charset="0"/>
              <a:buChar char="•"/>
            </a:pPr>
            <a:r>
              <a:rPr lang="en-US" dirty="0" smtClean="0"/>
              <a:t>Jews received reduced rations; further decrees limited the time periods in which Jews could purchase food.</a:t>
            </a:r>
          </a:p>
          <a:p>
            <a:pPr>
              <a:buFont typeface="Arial" pitchFamily="34" charset="0"/>
              <a:buChar char="•"/>
            </a:pPr>
            <a:endParaRPr lang="en-US" dirty="0" smtClean="0"/>
          </a:p>
          <a:p>
            <a:pPr>
              <a:buFont typeface="Arial" pitchFamily="34" charset="0"/>
              <a:buChar char="•"/>
            </a:pPr>
            <a:r>
              <a:rPr lang="en-US" dirty="0" smtClean="0"/>
              <a:t>German authorities also demanded that Jews relinquish property “essential to the war effort” such as radios, cameras, bicycles, electrical appliances, and other valuables, to local officials. </a:t>
            </a:r>
            <a:endParaRPr lang="en-US" dirty="0"/>
          </a:p>
        </p:txBody>
      </p:sp>
      <p:pic>
        <p:nvPicPr>
          <p:cNvPr id="1026" name="Picture 2"/>
          <p:cNvPicPr>
            <a:picLocks noChangeAspect="1" noChangeArrowheads="1"/>
          </p:cNvPicPr>
          <p:nvPr/>
        </p:nvPicPr>
        <p:blipFill>
          <a:blip r:embed="rId2"/>
          <a:srcRect/>
          <a:stretch>
            <a:fillRect/>
          </a:stretch>
        </p:blipFill>
        <p:spPr bwMode="auto">
          <a:xfrm>
            <a:off x="1981200" y="2438400"/>
            <a:ext cx="4762500" cy="3457575"/>
          </a:xfrm>
          <a:prstGeom prst="rect">
            <a:avLst/>
          </a:prstGeom>
          <a:noFill/>
          <a:ln w="9525">
            <a:noFill/>
            <a:miter lim="800000"/>
            <a:headEnd/>
            <a:tailEnd/>
          </a:ln>
          <a:effectLst/>
        </p:spPr>
      </p:pic>
      <p:sp>
        <p:nvSpPr>
          <p:cNvPr id="4" name="Rectangle 3"/>
          <p:cNvSpPr/>
          <p:nvPr/>
        </p:nvSpPr>
        <p:spPr>
          <a:xfrm>
            <a:off x="4114800" y="6581001"/>
            <a:ext cx="5486400" cy="276999"/>
          </a:xfrm>
          <a:prstGeom prst="rect">
            <a:avLst/>
          </a:prstGeom>
        </p:spPr>
        <p:txBody>
          <a:bodyPr wrap="square">
            <a:spAutoFit/>
          </a:bodyPr>
          <a:lstStyle/>
          <a:p>
            <a:r>
              <a:rPr lang="en-US" sz="1200" dirty="0" smtClean="0"/>
              <a:t>http://www.ushmm.org/propaganda/archive/german-jews-surrender-radios/</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20840"/>
            <a:ext cx="8991600" cy="2585323"/>
          </a:xfrm>
          <a:prstGeom prst="rect">
            <a:avLst/>
          </a:prstGeom>
        </p:spPr>
        <p:txBody>
          <a:bodyPr wrap="square">
            <a:spAutoFit/>
          </a:bodyPr>
          <a:lstStyle/>
          <a:p>
            <a:r>
              <a:rPr lang="en-US" b="1" dirty="0" smtClean="0"/>
              <a:t>SEPTEMBER 1941</a:t>
            </a:r>
          </a:p>
          <a:p>
            <a:pPr>
              <a:buFont typeface="Arial" pitchFamily="34" charset="0"/>
              <a:buChar char="•"/>
            </a:pPr>
            <a:r>
              <a:rPr lang="en-US" dirty="0" smtClean="0"/>
              <a:t>Decree prohibited Jews from using public transportation.</a:t>
            </a:r>
          </a:p>
          <a:p>
            <a:pPr>
              <a:buFont typeface="Arial" pitchFamily="34" charset="0"/>
              <a:buChar char="•"/>
            </a:pPr>
            <a:endParaRPr lang="en-US" dirty="0" smtClean="0"/>
          </a:p>
          <a:p>
            <a:pPr>
              <a:buFont typeface="Arial" pitchFamily="34" charset="0"/>
              <a:buChar char="•"/>
            </a:pPr>
            <a:r>
              <a:rPr lang="en-US" dirty="0" smtClean="0"/>
              <a:t>While ghettos were generally not established in Germany, strict residence regulations forced Jews to live in designated areas of German cities, concentrating them in “Jewish houses” (“</a:t>
            </a:r>
            <a:r>
              <a:rPr lang="en-US" i="1" dirty="0" err="1" smtClean="0"/>
              <a:t>Judenhäuser</a:t>
            </a:r>
            <a:r>
              <a:rPr lang="en-US" i="1" dirty="0" smtClean="0"/>
              <a:t>”</a:t>
            </a:r>
            <a:r>
              <a:rPr lang="en-US" dirty="0" smtClean="0"/>
              <a:t>). </a:t>
            </a:r>
          </a:p>
          <a:p>
            <a:pPr>
              <a:buFont typeface="Arial" pitchFamily="34" charset="0"/>
              <a:buChar char="•"/>
            </a:pPr>
            <a:endParaRPr lang="en-US" dirty="0" smtClean="0"/>
          </a:p>
          <a:p>
            <a:pPr>
              <a:buFont typeface="Arial" pitchFamily="34" charset="0"/>
              <a:buChar char="•"/>
            </a:pPr>
            <a:r>
              <a:rPr lang="en-US" dirty="0" smtClean="0"/>
              <a:t>German authorities issued ordinances requiring Jews fit for work to perform compulsory forced labor.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754326"/>
          </a:xfrm>
          <a:prstGeom prst="rect">
            <a:avLst/>
          </a:prstGeom>
        </p:spPr>
        <p:txBody>
          <a:bodyPr wrap="square">
            <a:spAutoFit/>
          </a:bodyPr>
          <a:lstStyle/>
          <a:p>
            <a:r>
              <a:rPr lang="en-US" b="1" dirty="0" smtClean="0"/>
              <a:t>SEPTEMBER 19, 1941: BADGE IDENTIFYING JEWS INTRODUCED IN GERMANY</a:t>
            </a:r>
            <a:r>
              <a:rPr lang="en-US" dirty="0" smtClean="0"/>
              <a:t/>
            </a:r>
            <a:br>
              <a:rPr lang="en-US" dirty="0" smtClean="0"/>
            </a:br>
            <a:r>
              <a:rPr lang="en-US" dirty="0" smtClean="0"/>
              <a:t>Jews over the age of six in Germany are required to wear a yellow, six-pointed star with the word "Jude" (German for "Jew") across the front in black, sewn to their outer clothing at all times. Jews are now identifiable on sight in Germany. Systematic deportations of Jews from Germany begin in October. In March 1942, Jews are also required to display the star symbol on their residences. </a:t>
            </a:r>
            <a:endParaRPr lang="en-US" dirty="0"/>
          </a:p>
        </p:txBody>
      </p:sp>
      <p:sp>
        <p:nvSpPr>
          <p:cNvPr id="3" name="Rectangle 2"/>
          <p:cNvSpPr/>
          <p:nvPr/>
        </p:nvSpPr>
        <p:spPr>
          <a:xfrm>
            <a:off x="4648200" y="6581001"/>
            <a:ext cx="4724400" cy="276999"/>
          </a:xfrm>
          <a:prstGeom prst="rect">
            <a:avLst/>
          </a:prstGeom>
        </p:spPr>
        <p:txBody>
          <a:bodyPr wrap="square">
            <a:spAutoFit/>
          </a:bodyPr>
          <a:lstStyle/>
          <a:p>
            <a:r>
              <a:rPr lang="en-US" sz="1200" dirty="0" smtClean="0"/>
              <a:t>http://www.ushmm.org/outreach/en/article.php?ModuleId=10007703</a:t>
            </a:r>
            <a:endParaRPr lang="en-US" sz="1200" dirty="0"/>
          </a:p>
        </p:txBody>
      </p:sp>
      <p:pic>
        <p:nvPicPr>
          <p:cNvPr id="4" name="Picture 2"/>
          <p:cNvPicPr>
            <a:picLocks noChangeAspect="1" noChangeArrowheads="1"/>
          </p:cNvPicPr>
          <p:nvPr/>
        </p:nvPicPr>
        <p:blipFill>
          <a:blip r:embed="rId2"/>
          <a:srcRect/>
          <a:stretch>
            <a:fillRect/>
          </a:stretch>
        </p:blipFill>
        <p:spPr bwMode="auto">
          <a:xfrm>
            <a:off x="2895600" y="1524000"/>
            <a:ext cx="3276600" cy="4312584"/>
          </a:xfrm>
          <a:prstGeom prst="rect">
            <a:avLst/>
          </a:prstGeom>
          <a:noFill/>
          <a:ln w="9525">
            <a:noFill/>
            <a:miter lim="800000"/>
            <a:headEnd/>
            <a:tailEnd/>
          </a:ln>
          <a:effectLst/>
        </p:spPr>
      </p:pic>
      <p:sp>
        <p:nvSpPr>
          <p:cNvPr id="5" name="Rectangle 4"/>
          <p:cNvSpPr/>
          <p:nvPr/>
        </p:nvSpPr>
        <p:spPr>
          <a:xfrm>
            <a:off x="0" y="5943600"/>
            <a:ext cx="9144000" cy="646331"/>
          </a:xfrm>
          <a:prstGeom prst="rect">
            <a:avLst/>
          </a:prstGeom>
        </p:spPr>
        <p:txBody>
          <a:bodyPr wrap="square">
            <a:spAutoFit/>
          </a:bodyPr>
          <a:lstStyle/>
          <a:p>
            <a:r>
              <a:rPr lang="en-US" dirty="0" smtClean="0"/>
              <a:t>A Jewish boy wearing the compulsory Star of David. Prague, Czechoslovakia, between September 1941 and December 1944.</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82341"/>
            <a:ext cx="9144000" cy="3139321"/>
          </a:xfrm>
          <a:prstGeom prst="rect">
            <a:avLst/>
          </a:prstGeom>
        </p:spPr>
        <p:txBody>
          <a:bodyPr wrap="square">
            <a:spAutoFit/>
          </a:bodyPr>
          <a:lstStyle/>
          <a:p>
            <a:r>
              <a:rPr lang="en-US" b="1" dirty="0" smtClean="0"/>
              <a:t>1943</a:t>
            </a:r>
          </a:p>
          <a:p>
            <a:pPr>
              <a:buFont typeface="Arial" pitchFamily="34" charset="0"/>
              <a:buChar char="•"/>
            </a:pPr>
            <a:r>
              <a:rPr lang="en-US" dirty="0" smtClean="0"/>
              <a:t>German authorities implemented the last major deportations of German Jews to </a:t>
            </a:r>
            <a:r>
              <a:rPr lang="en-US" dirty="0" err="1" smtClean="0"/>
              <a:t>Theresienstadt</a:t>
            </a:r>
            <a:r>
              <a:rPr lang="en-US" dirty="0" smtClean="0"/>
              <a:t> or Auschwitz</a:t>
            </a:r>
          </a:p>
          <a:p>
            <a:pPr>
              <a:buFont typeface="Arial" pitchFamily="34" charset="0"/>
              <a:buChar char="•"/>
            </a:pPr>
            <a:endParaRPr lang="en-US" dirty="0" smtClean="0"/>
          </a:p>
          <a:p>
            <a:pPr>
              <a:buFont typeface="Arial" pitchFamily="34" charset="0"/>
              <a:buChar char="•"/>
            </a:pPr>
            <a:r>
              <a:rPr lang="en-US" dirty="0" smtClean="0"/>
              <a:t>German justice authorities enacted a mass of laws and ordinances legitimizing the Reich's seizure of their remaining property and regulating its distribution among the German population. </a:t>
            </a:r>
          </a:p>
          <a:p>
            <a:pPr>
              <a:buFont typeface="Arial" pitchFamily="34" charset="0"/>
              <a:buChar char="•"/>
            </a:pPr>
            <a:endParaRPr lang="en-US" dirty="0" smtClean="0"/>
          </a:p>
          <a:p>
            <a:pPr>
              <a:buFont typeface="Arial" pitchFamily="34" charset="0"/>
              <a:buChar char="•"/>
            </a:pPr>
            <a:r>
              <a:rPr lang="en-US" dirty="0" smtClean="0"/>
              <a:t>The persecution of Jews by legal decree ended with a July 1943 ordinance removing Jews entirely from the protection of German law and placing them under the direct jurisdiction of the Reich Security Main Office (</a:t>
            </a:r>
            <a:r>
              <a:rPr lang="en-US" i="1" dirty="0" err="1" smtClean="0"/>
              <a:t>Reichssicherheitshauuptamt</a:t>
            </a:r>
            <a:r>
              <a:rPr lang="en-US" dirty="0" smtClean="0"/>
              <a:t>-RSHA).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352799" y="1828800"/>
            <a:ext cx="2696671" cy="3686175"/>
          </a:xfrm>
          <a:prstGeom prst="rect">
            <a:avLst/>
          </a:prstGeom>
          <a:noFill/>
          <a:ln w="9525">
            <a:noFill/>
            <a:miter lim="800000"/>
            <a:headEnd/>
            <a:tailEnd/>
          </a:ln>
          <a:effectLst/>
        </p:spPr>
      </p:pic>
      <p:sp>
        <p:nvSpPr>
          <p:cNvPr id="3" name="Rectangle 2"/>
          <p:cNvSpPr/>
          <p:nvPr/>
        </p:nvSpPr>
        <p:spPr>
          <a:xfrm>
            <a:off x="0" y="5562600"/>
            <a:ext cx="9144000" cy="646331"/>
          </a:xfrm>
          <a:prstGeom prst="rect">
            <a:avLst/>
          </a:prstGeom>
        </p:spPr>
        <p:txBody>
          <a:bodyPr wrap="square">
            <a:spAutoFit/>
          </a:bodyPr>
          <a:lstStyle/>
          <a:p>
            <a:r>
              <a:rPr lang="en-US" dirty="0" smtClean="0"/>
              <a:t>During the anti-Jewish boycott, an SA man stands outside a Jewish-owned store with a sign demanding that Germans not buy from Jews. Berlin, Germany, April 1, 1933.</a:t>
            </a:r>
            <a:endParaRPr lang="en-US" dirty="0"/>
          </a:p>
        </p:txBody>
      </p:sp>
      <p:sp>
        <p:nvSpPr>
          <p:cNvPr id="4" name="Rectangle 3"/>
          <p:cNvSpPr/>
          <p:nvPr/>
        </p:nvSpPr>
        <p:spPr>
          <a:xfrm>
            <a:off x="5029200" y="6581001"/>
            <a:ext cx="4572000" cy="276999"/>
          </a:xfrm>
          <a:prstGeom prst="rect">
            <a:avLst/>
          </a:prstGeom>
        </p:spPr>
        <p:txBody>
          <a:bodyPr>
            <a:spAutoFit/>
          </a:bodyPr>
          <a:lstStyle/>
          <a:p>
            <a:r>
              <a:rPr lang="en-US" sz="1200" dirty="0" smtClean="0"/>
              <a:t>http://www.ushmm.org/wlc/en/media_ph.php?MediaId=2675</a:t>
            </a:r>
            <a:endParaRPr lang="en-US" sz="1200" dirty="0"/>
          </a:p>
        </p:txBody>
      </p:sp>
      <p:sp>
        <p:nvSpPr>
          <p:cNvPr id="5" name="Rectangle 4"/>
          <p:cNvSpPr/>
          <p:nvPr/>
        </p:nvSpPr>
        <p:spPr>
          <a:xfrm>
            <a:off x="0" y="0"/>
            <a:ext cx="9144000" cy="1754326"/>
          </a:xfrm>
          <a:prstGeom prst="rect">
            <a:avLst/>
          </a:prstGeom>
        </p:spPr>
        <p:txBody>
          <a:bodyPr wrap="square">
            <a:spAutoFit/>
          </a:bodyPr>
          <a:lstStyle/>
          <a:p>
            <a:r>
              <a:rPr lang="en-US" b="1" dirty="0" smtClean="0"/>
              <a:t>APRIL 1, 1933: NATIONWIDE BOYCOTT OF JEWISH-OWNED BUSINESSES</a:t>
            </a:r>
            <a:r>
              <a:rPr lang="en-US" dirty="0" smtClean="0"/>
              <a:t/>
            </a:r>
            <a:br>
              <a:rPr lang="en-US" dirty="0" smtClean="0"/>
            </a:br>
            <a:r>
              <a:rPr lang="en-US" dirty="0" smtClean="0"/>
              <a:t>At 10:00 a.m., SA and SS members stand in front of Jewish-owned businesses throughout Germany to inform the public that the proprietors of these establishments are Jewish. The word "Jude," German for "Jew," is often smeared on store display windows, with a Star of David painted in yellow and black across the doors. Anti-Jewish signs accompany these slogans. The official boycott ends at midnight.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031325"/>
          </a:xfrm>
          <a:prstGeom prst="rect">
            <a:avLst/>
          </a:prstGeom>
        </p:spPr>
        <p:txBody>
          <a:bodyPr wrap="square">
            <a:spAutoFit/>
          </a:bodyPr>
          <a:lstStyle/>
          <a:p>
            <a:pPr lvl="0"/>
            <a:r>
              <a:rPr lang="en-US" b="1" dirty="0" smtClean="0"/>
              <a:t>APRIL 7, 1933: LAW DISMISSES JEWS FROM CIVIL SERVICE</a:t>
            </a:r>
            <a:r>
              <a:rPr lang="en-US" dirty="0" smtClean="0"/>
              <a:t/>
            </a:r>
            <a:br>
              <a:rPr lang="en-US" dirty="0" smtClean="0"/>
            </a:br>
            <a:r>
              <a:rPr lang="en-US" dirty="0" smtClean="0"/>
              <a:t> Law for the Reestablishment of the Professional Civil Service removes Jews from Government Service As a result, civil service employees are forced to prove their "Aryan" descent by documenting the religion of their parents and grandparents. If unable to do so, they are dismissed from service. Similar laws passed in the following weeks affect Jewish lawyers and doctors. Law on the Admission to the Legal Profession forbids the admission of Jews to the bar.</a:t>
            </a:r>
          </a:p>
          <a:p>
            <a:endParaRPr lang="en-US" dirty="0"/>
          </a:p>
        </p:txBody>
      </p:sp>
      <p:pic>
        <p:nvPicPr>
          <p:cNvPr id="4" name="Picture 3"/>
          <p:cNvPicPr>
            <a:picLocks noChangeAspect="1" noChangeArrowheads="1"/>
          </p:cNvPicPr>
          <p:nvPr/>
        </p:nvPicPr>
        <p:blipFill>
          <a:blip r:embed="rId2"/>
          <a:srcRect/>
          <a:stretch>
            <a:fillRect/>
          </a:stretch>
        </p:blipFill>
        <p:spPr bwMode="auto">
          <a:xfrm>
            <a:off x="2895600" y="1981200"/>
            <a:ext cx="3200400" cy="4030538"/>
          </a:xfrm>
          <a:prstGeom prst="rect">
            <a:avLst/>
          </a:prstGeom>
          <a:noFill/>
          <a:ln w="9525">
            <a:noFill/>
            <a:miter lim="800000"/>
            <a:headEnd/>
            <a:tailEnd/>
          </a:ln>
          <a:effectLst/>
        </p:spPr>
      </p:pic>
      <p:sp>
        <p:nvSpPr>
          <p:cNvPr id="5" name="Rectangle 4"/>
          <p:cNvSpPr/>
          <p:nvPr/>
        </p:nvSpPr>
        <p:spPr>
          <a:xfrm>
            <a:off x="0" y="6211669"/>
            <a:ext cx="9144000" cy="646331"/>
          </a:xfrm>
          <a:prstGeom prst="rect">
            <a:avLst/>
          </a:prstGeom>
        </p:spPr>
        <p:txBody>
          <a:bodyPr wrap="square">
            <a:spAutoFit/>
          </a:bodyPr>
          <a:lstStyle/>
          <a:p>
            <a:r>
              <a:rPr lang="en-US" dirty="0" smtClean="0"/>
              <a:t>Jewish lawyers line up to apply for permission to appear before the Berlin courts. Berlin, Germany, April 11, 1933</a:t>
            </a:r>
            <a:endParaRPr lang="en-US" dirty="0"/>
          </a:p>
        </p:txBody>
      </p:sp>
      <p:sp>
        <p:nvSpPr>
          <p:cNvPr id="6" name="Rectangle 5"/>
          <p:cNvSpPr/>
          <p:nvPr/>
        </p:nvSpPr>
        <p:spPr>
          <a:xfrm>
            <a:off x="3886200" y="6581001"/>
            <a:ext cx="5486400" cy="276999"/>
          </a:xfrm>
          <a:prstGeom prst="rect">
            <a:avLst/>
          </a:prstGeom>
        </p:spPr>
        <p:txBody>
          <a:bodyPr wrap="square">
            <a:spAutoFit/>
          </a:bodyPr>
          <a:lstStyle/>
          <a:p>
            <a:r>
              <a:rPr lang="en-US" sz="1200" dirty="0" smtClean="0"/>
              <a:t>http://www.ushmm.org/wlc/en/media_ph.php?ModuleId=10005681&amp;MediaId=476</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514600"/>
            <a:ext cx="9144000" cy="923330"/>
          </a:xfrm>
          <a:prstGeom prst="rect">
            <a:avLst/>
          </a:prstGeom>
        </p:spPr>
        <p:txBody>
          <a:bodyPr wrap="square">
            <a:spAutoFit/>
          </a:bodyPr>
          <a:lstStyle/>
          <a:p>
            <a:pPr lvl="0"/>
            <a:r>
              <a:rPr lang="en-US" b="1" dirty="0" smtClean="0"/>
              <a:t>JULY 14, 1933</a:t>
            </a:r>
          </a:p>
          <a:p>
            <a:pPr lvl="0"/>
            <a:r>
              <a:rPr lang="en-US" dirty="0" smtClean="0"/>
              <a:t> Law for the Prevention of Progeny with Hereditary Diseases De-Naturalization Law revokes the citizenship of naturalized Jews and “undesirables.”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754326"/>
          </a:xfrm>
          <a:prstGeom prst="rect">
            <a:avLst/>
          </a:prstGeom>
        </p:spPr>
        <p:txBody>
          <a:bodyPr wrap="square">
            <a:spAutoFit/>
          </a:bodyPr>
          <a:lstStyle/>
          <a:p>
            <a:r>
              <a:rPr lang="en-US" b="1" dirty="0" smtClean="0"/>
              <a:t>SEPTEMBER 15, 1935: NUREMBERG LAWS ARE INSTITUTED</a:t>
            </a:r>
            <a:r>
              <a:rPr lang="en-US" dirty="0" smtClean="0"/>
              <a:t/>
            </a:r>
            <a:br>
              <a:rPr lang="en-US" dirty="0" smtClean="0"/>
            </a:br>
            <a:r>
              <a:rPr lang="en-US" dirty="0" smtClean="0"/>
              <a:t>At their annual party rally, the Nazis announce new laws that revoke Reich citizenship for Jews and prohibit Jews from marrying or having sexual relations with persons of "German or related blood." "Racial infamy” is made a criminal offense. The Nuremberg Laws define a "Jew" as someone with three or four Jewish grandparents. </a:t>
            </a:r>
            <a:r>
              <a:rPr lang="en-US" dirty="0" err="1" smtClean="0"/>
              <a:t>TheNazis</a:t>
            </a:r>
            <a:r>
              <a:rPr lang="en-US" dirty="0" smtClean="0"/>
              <a:t> classify as Jews people who had converted from Judaism to another </a:t>
            </a:r>
            <a:r>
              <a:rPr lang="en-US" dirty="0" err="1" smtClean="0"/>
              <a:t>religionwhose</a:t>
            </a:r>
            <a:r>
              <a:rPr lang="en-US" dirty="0" smtClean="0"/>
              <a:t> grandparents were Jewish. </a:t>
            </a:r>
            <a:endParaRPr lang="en-US" dirty="0"/>
          </a:p>
        </p:txBody>
      </p:sp>
      <p:sp>
        <p:nvSpPr>
          <p:cNvPr id="3" name="Rectangle 2"/>
          <p:cNvSpPr/>
          <p:nvPr/>
        </p:nvSpPr>
        <p:spPr>
          <a:xfrm>
            <a:off x="4419600" y="6581001"/>
            <a:ext cx="4724400" cy="276999"/>
          </a:xfrm>
          <a:prstGeom prst="rect">
            <a:avLst/>
          </a:prstGeom>
        </p:spPr>
        <p:txBody>
          <a:bodyPr wrap="square">
            <a:spAutoFit/>
          </a:bodyPr>
          <a:lstStyle/>
          <a:p>
            <a:r>
              <a:rPr lang="en-US" sz="1200" dirty="0" smtClean="0"/>
              <a:t>http://www.ushmm.org/outreach/en/article.php?ModuleId=10007695</a:t>
            </a:r>
            <a:endParaRPr lang="en-US" sz="1200" dirty="0"/>
          </a:p>
        </p:txBody>
      </p:sp>
      <p:pic>
        <p:nvPicPr>
          <p:cNvPr id="3074" name="Picture 2"/>
          <p:cNvPicPr>
            <a:picLocks noChangeAspect="1" noChangeArrowheads="1"/>
          </p:cNvPicPr>
          <p:nvPr/>
        </p:nvPicPr>
        <p:blipFill>
          <a:blip r:embed="rId2"/>
          <a:srcRect/>
          <a:stretch>
            <a:fillRect/>
          </a:stretch>
        </p:blipFill>
        <p:spPr bwMode="auto">
          <a:xfrm>
            <a:off x="2133600" y="1752600"/>
            <a:ext cx="4724400" cy="3543300"/>
          </a:xfrm>
          <a:prstGeom prst="rect">
            <a:avLst/>
          </a:prstGeom>
          <a:noFill/>
          <a:ln w="9525">
            <a:noFill/>
            <a:miter lim="800000"/>
            <a:headEnd/>
            <a:tailEnd/>
          </a:ln>
          <a:effectLst/>
        </p:spPr>
      </p:pic>
      <p:sp>
        <p:nvSpPr>
          <p:cNvPr id="5" name="Rectangle 4"/>
          <p:cNvSpPr/>
          <p:nvPr/>
        </p:nvSpPr>
        <p:spPr>
          <a:xfrm>
            <a:off x="0" y="5410200"/>
            <a:ext cx="9144000" cy="1200329"/>
          </a:xfrm>
          <a:prstGeom prst="rect">
            <a:avLst/>
          </a:prstGeom>
        </p:spPr>
        <p:txBody>
          <a:bodyPr wrap="square">
            <a:spAutoFit/>
          </a:bodyPr>
          <a:lstStyle/>
          <a:p>
            <a:r>
              <a:rPr lang="en-US" dirty="0" smtClean="0"/>
              <a:t>"The Nuremberg Law for the Protection of Blood and German Honor." The illustration is a stylized map of the borders of central Germany on which is imposed a schematic of the forbidden degrees of marriage between Aryans and non-Aryans. The German text at the bottom reads, "Maintaining the purity of blood insures the survival of the German people."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362200"/>
            <a:ext cx="9144000" cy="1477328"/>
          </a:xfrm>
          <a:prstGeom prst="rect">
            <a:avLst/>
          </a:prstGeom>
        </p:spPr>
        <p:txBody>
          <a:bodyPr wrap="square">
            <a:spAutoFit/>
          </a:bodyPr>
          <a:lstStyle/>
          <a:p>
            <a:r>
              <a:rPr lang="en-US" b="1" dirty="0" smtClean="0"/>
              <a:t>OCTOBER 18, 1935: NEW MARRIAGE REQUIREMENTS INSTITUTED</a:t>
            </a:r>
            <a:r>
              <a:rPr lang="en-US" dirty="0" smtClean="0"/>
              <a:t/>
            </a:r>
            <a:br>
              <a:rPr lang="en-US" dirty="0" smtClean="0"/>
            </a:br>
            <a:r>
              <a:rPr lang="en-US" dirty="0" smtClean="0"/>
              <a:t>The "Law for the Protection of the Hereditary Health of the German People" requires all prospective marriage partners to obtain from the public health authorities a certificate of fitness to marry. Such certificates are refused to those suffering from "hereditary illnesses" and contagious diseases and those attempting to marry in violation of the Nuremberg Laws. </a:t>
            </a:r>
            <a:endParaRPr lang="en-US" dirty="0"/>
          </a:p>
        </p:txBody>
      </p:sp>
      <p:sp>
        <p:nvSpPr>
          <p:cNvPr id="3" name="Rectangle 2"/>
          <p:cNvSpPr/>
          <p:nvPr/>
        </p:nvSpPr>
        <p:spPr>
          <a:xfrm>
            <a:off x="4648200" y="6581001"/>
            <a:ext cx="4648200" cy="276999"/>
          </a:xfrm>
          <a:prstGeom prst="rect">
            <a:avLst/>
          </a:prstGeom>
        </p:spPr>
        <p:txBody>
          <a:bodyPr wrap="square">
            <a:spAutoFit/>
          </a:bodyPr>
          <a:lstStyle/>
          <a:p>
            <a:r>
              <a:rPr lang="en-US" sz="1200" dirty="0" smtClean="0"/>
              <a:t>http://www.ushmm.org/outreach/en/article.php?ModuleId=10007695</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590800" y="2286000"/>
            <a:ext cx="3886200" cy="3778250"/>
          </a:xfrm>
          <a:prstGeom prst="rect">
            <a:avLst/>
          </a:prstGeom>
          <a:noFill/>
          <a:ln w="9525">
            <a:noFill/>
            <a:miter lim="800000"/>
            <a:headEnd/>
            <a:tailEnd/>
          </a:ln>
          <a:effectLst/>
        </p:spPr>
      </p:pic>
      <p:sp>
        <p:nvSpPr>
          <p:cNvPr id="3" name="Rectangle 2"/>
          <p:cNvSpPr/>
          <p:nvPr/>
        </p:nvSpPr>
        <p:spPr>
          <a:xfrm>
            <a:off x="0" y="6019800"/>
            <a:ext cx="9144000" cy="646331"/>
          </a:xfrm>
          <a:prstGeom prst="rect">
            <a:avLst/>
          </a:prstGeom>
        </p:spPr>
        <p:txBody>
          <a:bodyPr wrap="square">
            <a:spAutoFit/>
          </a:bodyPr>
          <a:lstStyle/>
          <a:p>
            <a:r>
              <a:rPr lang="en-US" dirty="0" smtClean="0"/>
              <a:t>A formerly Jewish-owned store (</a:t>
            </a:r>
            <a:r>
              <a:rPr lang="en-US" dirty="0" err="1" smtClean="0"/>
              <a:t>Gummi</a:t>
            </a:r>
            <a:r>
              <a:rPr lang="en-US" dirty="0" smtClean="0"/>
              <a:t> Weil) expropriated and transferred to non-Jewish ownership (</a:t>
            </a:r>
            <a:r>
              <a:rPr lang="en-US" dirty="0" err="1" smtClean="0"/>
              <a:t>Stamm</a:t>
            </a:r>
            <a:r>
              <a:rPr lang="en-US" dirty="0" smtClean="0"/>
              <a:t> and </a:t>
            </a:r>
            <a:r>
              <a:rPr lang="en-US" dirty="0" err="1" smtClean="0"/>
              <a:t>Bassermann</a:t>
            </a:r>
            <a:r>
              <a:rPr lang="en-US" dirty="0" smtClean="0"/>
              <a:t>). Frankfurt, Germany, 1938.</a:t>
            </a:r>
            <a:endParaRPr lang="en-US" dirty="0"/>
          </a:p>
        </p:txBody>
      </p:sp>
      <p:sp>
        <p:nvSpPr>
          <p:cNvPr id="4" name="Rectangle 3"/>
          <p:cNvSpPr/>
          <p:nvPr/>
        </p:nvSpPr>
        <p:spPr>
          <a:xfrm>
            <a:off x="3657600" y="6581001"/>
            <a:ext cx="5486400" cy="276999"/>
          </a:xfrm>
          <a:prstGeom prst="rect">
            <a:avLst/>
          </a:prstGeom>
        </p:spPr>
        <p:txBody>
          <a:bodyPr wrap="square">
            <a:spAutoFit/>
          </a:bodyPr>
          <a:lstStyle/>
          <a:p>
            <a:r>
              <a:rPr lang="en-US" sz="1200" dirty="0" smtClean="0"/>
              <a:t>http://www.ushmm.org/wlc/en/media_ph.php?ModuleId=10005681&amp;MediaId=2692</a:t>
            </a:r>
            <a:endParaRPr lang="en-US" sz="1200" dirty="0"/>
          </a:p>
        </p:txBody>
      </p:sp>
      <p:sp>
        <p:nvSpPr>
          <p:cNvPr id="5" name="Rectangle 4"/>
          <p:cNvSpPr/>
          <p:nvPr/>
        </p:nvSpPr>
        <p:spPr>
          <a:xfrm>
            <a:off x="0" y="0"/>
            <a:ext cx="9144000" cy="2308324"/>
          </a:xfrm>
          <a:prstGeom prst="rect">
            <a:avLst/>
          </a:prstGeom>
        </p:spPr>
        <p:txBody>
          <a:bodyPr wrap="square">
            <a:spAutoFit/>
          </a:bodyPr>
          <a:lstStyle/>
          <a:p>
            <a:r>
              <a:rPr lang="en-US" b="1" dirty="0" smtClean="0"/>
              <a:t>"ARYANIZATION"</a:t>
            </a:r>
            <a:r>
              <a:rPr lang="en-US" dirty="0" smtClean="0"/>
              <a:t> </a:t>
            </a:r>
          </a:p>
          <a:p>
            <a:r>
              <a:rPr lang="en-US" dirty="0" smtClean="0"/>
              <a:t>Government agencies at all levels aimed to exclude Jews from the economic sphere of Germany by preventing them from earning a living. Jews were required to register their domestic and foreign property and assets. German authorities intended to "</a:t>
            </a:r>
            <a:r>
              <a:rPr lang="en-US" dirty="0" err="1" smtClean="0"/>
              <a:t>Aryanize</a:t>
            </a:r>
            <a:r>
              <a:rPr lang="en-US" dirty="0" smtClean="0"/>
              <a:t>" all Jewish businesses, a process involving the dismissal of Jewish workers and managers, as well as the transfer of companies and enterprises to non-Jewish Germans, who bought them at prices officially fixed well below market value. From April 1933 to April 1938, "</a:t>
            </a:r>
            <a:r>
              <a:rPr lang="en-US" dirty="0" err="1" smtClean="0"/>
              <a:t>Aryanization</a:t>
            </a:r>
            <a:r>
              <a:rPr lang="en-US" dirty="0" smtClean="0"/>
              <a:t>" effectively reduced the number of Jewish-owned businesses in Germany by approximately two-thirds.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754326"/>
          </a:xfrm>
          <a:prstGeom prst="rect">
            <a:avLst/>
          </a:prstGeom>
        </p:spPr>
        <p:txBody>
          <a:bodyPr wrap="square">
            <a:spAutoFit/>
          </a:bodyPr>
          <a:lstStyle/>
          <a:p>
            <a:r>
              <a:rPr lang="en-US" b="1" dirty="0" smtClean="0"/>
              <a:t>AUGUST 17, 1938: JEWS REQUIRED TO ASSUME "JEWISH" NAME</a:t>
            </a:r>
            <a:r>
              <a:rPr lang="en-US" dirty="0" smtClean="0"/>
              <a:t/>
            </a:r>
            <a:br>
              <a:rPr lang="en-US" dirty="0" smtClean="0"/>
            </a:br>
            <a:r>
              <a:rPr lang="en-US" dirty="0" smtClean="0"/>
              <a:t>The German government requires all Jews in Germany whose first name is not immediately recognizable as Jewish to add a "Jewish" name following their first name. Men are required to add "Israel" and women "Sara." In October, the German government confiscates all passports held by Jews. New passports issued to Jews have a "J" stamped on them, indicating that the holder is Jewish.</a:t>
            </a:r>
            <a:endParaRPr lang="en-US" dirty="0"/>
          </a:p>
        </p:txBody>
      </p:sp>
      <p:sp>
        <p:nvSpPr>
          <p:cNvPr id="3" name="Rectangle 2"/>
          <p:cNvSpPr/>
          <p:nvPr/>
        </p:nvSpPr>
        <p:spPr>
          <a:xfrm>
            <a:off x="4572000" y="6581001"/>
            <a:ext cx="4876800" cy="276999"/>
          </a:xfrm>
          <a:prstGeom prst="rect">
            <a:avLst/>
          </a:prstGeom>
        </p:spPr>
        <p:txBody>
          <a:bodyPr wrap="square">
            <a:spAutoFit/>
          </a:bodyPr>
          <a:lstStyle/>
          <a:p>
            <a:r>
              <a:rPr lang="en-US" sz="1200" dirty="0" smtClean="0"/>
              <a:t>http://www.ushmm.org/outreach/en/article.php?ModuleId=10007703</a:t>
            </a:r>
            <a:endParaRPr lang="en-US" sz="1200" dirty="0"/>
          </a:p>
        </p:txBody>
      </p:sp>
      <p:pic>
        <p:nvPicPr>
          <p:cNvPr id="4" name="Picture 2"/>
          <p:cNvPicPr>
            <a:picLocks noChangeAspect="1" noChangeArrowheads="1"/>
          </p:cNvPicPr>
          <p:nvPr/>
        </p:nvPicPr>
        <p:blipFill>
          <a:blip r:embed="rId2"/>
          <a:srcRect/>
          <a:stretch>
            <a:fillRect/>
          </a:stretch>
        </p:blipFill>
        <p:spPr bwMode="auto">
          <a:xfrm>
            <a:off x="3048000" y="1524000"/>
            <a:ext cx="2758633" cy="4191000"/>
          </a:xfrm>
          <a:prstGeom prst="rect">
            <a:avLst/>
          </a:prstGeom>
          <a:noFill/>
          <a:ln w="9525">
            <a:noFill/>
            <a:miter lim="800000"/>
            <a:headEnd/>
            <a:tailEnd/>
          </a:ln>
          <a:effectLst/>
        </p:spPr>
      </p:pic>
      <p:sp>
        <p:nvSpPr>
          <p:cNvPr id="5" name="Rectangle 4"/>
          <p:cNvSpPr/>
          <p:nvPr/>
        </p:nvSpPr>
        <p:spPr>
          <a:xfrm>
            <a:off x="0" y="5867400"/>
            <a:ext cx="9144000" cy="646331"/>
          </a:xfrm>
          <a:prstGeom prst="rect">
            <a:avLst/>
          </a:prstGeom>
        </p:spPr>
        <p:txBody>
          <a:bodyPr wrap="square">
            <a:spAutoFit/>
          </a:bodyPr>
          <a:lstStyle/>
          <a:p>
            <a:r>
              <a:rPr lang="en-US" dirty="0" smtClean="0"/>
              <a:t>Passport issued to Lore Oppenheimer, a German Jew, with "J" for "Jude" stamped on the card. Hildesheim, Germany, July 3, 1939.</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981200" y="2667000"/>
            <a:ext cx="5225143" cy="3429000"/>
          </a:xfrm>
          <a:prstGeom prst="rect">
            <a:avLst/>
          </a:prstGeom>
          <a:noFill/>
          <a:ln w="9525">
            <a:noFill/>
            <a:miter lim="800000"/>
            <a:headEnd/>
            <a:tailEnd/>
          </a:ln>
          <a:effectLst/>
        </p:spPr>
      </p:pic>
      <p:sp>
        <p:nvSpPr>
          <p:cNvPr id="3" name="Rectangle 2"/>
          <p:cNvSpPr/>
          <p:nvPr/>
        </p:nvSpPr>
        <p:spPr>
          <a:xfrm>
            <a:off x="1066800" y="6172200"/>
            <a:ext cx="6858000" cy="369332"/>
          </a:xfrm>
          <a:prstGeom prst="rect">
            <a:avLst/>
          </a:prstGeom>
        </p:spPr>
        <p:txBody>
          <a:bodyPr wrap="square">
            <a:spAutoFit/>
          </a:bodyPr>
          <a:lstStyle/>
          <a:p>
            <a:r>
              <a:rPr lang="en-US" dirty="0" smtClean="0"/>
              <a:t>Nazis block Jews from entering the University of Vienna. Austria, 1938.</a:t>
            </a:r>
            <a:endParaRPr lang="en-US" dirty="0"/>
          </a:p>
        </p:txBody>
      </p:sp>
      <p:sp>
        <p:nvSpPr>
          <p:cNvPr id="4" name="Rectangle 3"/>
          <p:cNvSpPr/>
          <p:nvPr/>
        </p:nvSpPr>
        <p:spPr>
          <a:xfrm>
            <a:off x="5029200" y="6581001"/>
            <a:ext cx="4572000" cy="276999"/>
          </a:xfrm>
          <a:prstGeom prst="rect">
            <a:avLst/>
          </a:prstGeom>
        </p:spPr>
        <p:txBody>
          <a:bodyPr>
            <a:spAutoFit/>
          </a:bodyPr>
          <a:lstStyle/>
          <a:p>
            <a:r>
              <a:rPr lang="en-US" sz="1200" dirty="0" smtClean="0"/>
              <a:t>http://www.ushmm.org/wlc/en/media_ph.php?MediaId=2006</a:t>
            </a:r>
            <a:endParaRPr lang="en-US" sz="1200" dirty="0"/>
          </a:p>
        </p:txBody>
      </p:sp>
      <p:sp>
        <p:nvSpPr>
          <p:cNvPr id="5" name="Rectangle 4"/>
          <p:cNvSpPr/>
          <p:nvPr/>
        </p:nvSpPr>
        <p:spPr>
          <a:xfrm>
            <a:off x="0" y="0"/>
            <a:ext cx="9144000" cy="2662267"/>
          </a:xfrm>
          <a:prstGeom prst="rect">
            <a:avLst/>
          </a:prstGeom>
        </p:spPr>
        <p:txBody>
          <a:bodyPr wrap="square">
            <a:spAutoFit/>
          </a:bodyPr>
          <a:lstStyle/>
          <a:p>
            <a:pPr lvl="0"/>
            <a:r>
              <a:rPr lang="en-US" dirty="0" smtClean="0"/>
              <a:t> </a:t>
            </a:r>
            <a:r>
              <a:rPr lang="en-US" b="1" dirty="0" smtClean="0"/>
              <a:t>NOVEMBER 15, 1938</a:t>
            </a:r>
          </a:p>
          <a:p>
            <a:pPr lvl="0"/>
            <a:r>
              <a:rPr lang="en-US" dirty="0" smtClean="0"/>
              <a:t>Reich Ministry of Education expels all Jewish children from public schools.</a:t>
            </a:r>
          </a:p>
          <a:p>
            <a:pPr lvl="0"/>
            <a:endParaRPr lang="en-US" dirty="0" smtClean="0"/>
          </a:p>
          <a:p>
            <a:pPr lvl="0"/>
            <a:r>
              <a:rPr lang="en-US" sz="1600" i="1" dirty="0" smtClean="0"/>
              <a:t>Preceded by:</a:t>
            </a:r>
          </a:p>
          <a:p>
            <a:r>
              <a:rPr lang="en-US" sz="1600" b="1" dirty="0" smtClean="0"/>
              <a:t>APRIL 25, 1933</a:t>
            </a:r>
            <a:endParaRPr lang="en-US" sz="1600" dirty="0" smtClean="0"/>
          </a:p>
          <a:p>
            <a:r>
              <a:rPr lang="en-US" sz="1600" dirty="0" smtClean="0"/>
              <a:t>Law against Overcrowding in Schools and Universities limits the number of Jewish students in public schools. </a:t>
            </a:r>
          </a:p>
          <a:p>
            <a:endParaRPr lang="en-US" sz="1600" dirty="0" smtClean="0"/>
          </a:p>
          <a:p>
            <a:pPr lvl="0"/>
            <a:r>
              <a:rPr lang="en-US" sz="1600" b="1" dirty="0" smtClean="0"/>
              <a:t>APRIL 9, 1937</a:t>
            </a:r>
          </a:p>
          <a:p>
            <a:pPr lvl="0"/>
            <a:r>
              <a:rPr lang="en-US" sz="1600" dirty="0" smtClean="0"/>
              <a:t>The Mayor of Berlin orders public schools not to admit Jewish children until further notice.</a:t>
            </a:r>
          </a:p>
          <a:p>
            <a:pPr lvl="0"/>
            <a:r>
              <a:rPr lang="en-US" sz="1700" dirty="0" smtClean="0"/>
              <a:t> </a:t>
            </a:r>
            <a:endParaRPr lang="en-US" sz="1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TotalTime>
  <Words>723</Words>
  <Application>Microsoft Office PowerPoint</Application>
  <PresentationFormat>On-screen Show (4:3)</PresentationFormat>
  <Paragraphs>56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Anti-Jewish Decrees and Laws</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USHMM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rwessels</dc:creator>
  <cp:lastModifiedBy>pfredlak</cp:lastModifiedBy>
  <cp:revision>32</cp:revision>
  <dcterms:created xsi:type="dcterms:W3CDTF">2010-07-26T18:49:27Z</dcterms:created>
  <dcterms:modified xsi:type="dcterms:W3CDTF">2010-08-07T16:25:55Z</dcterms:modified>
</cp:coreProperties>
</file>