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lvl="0"/>
          </a:p>
        </p:txBody>
      </p:sp>
      <p:sp>
        <p:nvSpPr>
          <p:cNvPr id="42" name="Shape 42"/>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Remember that the black dots represent the work of the </a:t>
            </a:r>
            <a:r>
              <a:rPr sz="1000">
                <a:latin typeface="Calibri"/>
                <a:ea typeface="Calibri"/>
                <a:cs typeface="Calibri"/>
                <a:sym typeface="Calibri"/>
              </a:rPr>
              <a:t>Einsatzgruppen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1" y="277812"/>
            <a:ext cx="9144002" cy="40798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466344">
              <a:defRPr sz="2040"/>
            </a:lvl1pPr>
          </a:lstStyle>
          <a:p>
            <a:pPr lvl="0">
              <a:defRPr sz="1800"/>
            </a:pPr>
            <a:r>
              <a:rPr sz="2040"/>
              <a:t>Nazi Policy of Inclusion and Exclusion</a:t>
            </a:r>
          </a:p>
        </p:txBody>
      </p:sp>
      <p:sp>
        <p:nvSpPr>
          <p:cNvPr id="9" name="Shape 9"/>
          <p:cNvSpPr/>
          <p:nvPr>
            <p:ph type="body" idx="4294967295"/>
          </p:nvPr>
        </p:nvSpPr>
        <p:spPr>
          <a:xfrm>
            <a:off x="-1" y="838200"/>
            <a:ext cx="9144002" cy="5867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80000"/>
              </a:lnSpc>
              <a:spcBef>
                <a:spcPts val="600"/>
              </a:spcBef>
              <a:buChar char="•"/>
              <a:defRPr sz="1800"/>
            </a:pPr>
            <a:r>
              <a:rPr sz="2800"/>
              <a:t>Cornerstone of Nazi ideology and propaganda was that of the </a:t>
            </a:r>
            <a:r>
              <a:rPr b="1" i="1" sz="2800"/>
              <a:t>Volksgemeinschaft</a:t>
            </a:r>
            <a:r>
              <a:rPr sz="2800"/>
              <a:t>, or </a:t>
            </a:r>
            <a:r>
              <a:rPr b="1" sz="2800"/>
              <a:t>“national community”</a:t>
            </a:r>
            <a:r>
              <a:rPr sz="2800"/>
              <a:t> - an organic, racial union of all “Aryan” Germans that would transcend class, religious and regional differences.  Individual rights were deemphasized in favor of stressing sacrifice for the good of the “national community”.  </a:t>
            </a:r>
            <a:endParaRPr sz="2800"/>
          </a:p>
          <a:p>
            <a:pPr lvl="0" marL="300037" indent="-300037">
              <a:lnSpc>
                <a:spcPct val="80000"/>
              </a:lnSpc>
              <a:spcBef>
                <a:spcPts val="600"/>
              </a:spcBef>
              <a:buChar char="•"/>
              <a:defRPr sz="1800"/>
            </a:pPr>
            <a:r>
              <a:rPr sz="2800"/>
              <a:t>To accomplish the goals of the “national community,” the Nazis emphasized the policy </a:t>
            </a:r>
            <a:r>
              <a:rPr b="1" i="1" sz="2800"/>
              <a:t>Gleischaltung</a:t>
            </a:r>
            <a:r>
              <a:rPr sz="2800"/>
              <a:t>, the coordinating of all society around Nazi values.  “Working towards the Fuehrer.” </a:t>
            </a:r>
            <a:endParaRPr sz="2800"/>
          </a:p>
          <a:p>
            <a:pPr lvl="0" marL="300037" indent="-300037">
              <a:lnSpc>
                <a:spcPct val="80000"/>
              </a:lnSpc>
              <a:spcBef>
                <a:spcPts val="600"/>
              </a:spcBef>
              <a:buChar char="•"/>
              <a:defRPr sz="1800"/>
            </a:pPr>
            <a:r>
              <a:rPr sz="2800"/>
              <a:t>Consequently, all those NOT in the national community must be </a:t>
            </a:r>
            <a:r>
              <a:rPr b="1" sz="2800" u="sng"/>
              <a:t>excluded</a:t>
            </a:r>
            <a:r>
              <a:rPr sz="2800"/>
              <a:t> or </a:t>
            </a:r>
            <a:r>
              <a:rPr b="1" sz="2800" u="sng"/>
              <a:t>removed</a:t>
            </a:r>
            <a:r>
              <a:rPr sz="2800"/>
              <a:t> for the health of the national community.  </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image.png"/>
          <p:cNvPicPr/>
          <p:nvPr/>
        </p:nvPicPr>
        <p:blipFill>
          <a:blip r:embed="rId2">
            <a:extLst/>
          </a:blip>
          <a:stretch>
            <a:fillRect/>
          </a:stretch>
        </p:blipFill>
        <p:spPr>
          <a:xfrm>
            <a:off x="0" y="152400"/>
            <a:ext cx="9144000" cy="600075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 name="image.png"/>
          <p:cNvPicPr/>
          <p:nvPr/>
        </p:nvPicPr>
        <p:blipFill>
          <a:blip r:embed="rId2">
            <a:extLst/>
          </a:blip>
          <a:stretch>
            <a:fillRect/>
          </a:stretch>
        </p:blipFill>
        <p:spPr>
          <a:xfrm>
            <a:off x="1066800" y="-25400"/>
            <a:ext cx="7620000" cy="10583863"/>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 name="image.png"/>
          <p:cNvPicPr/>
          <p:nvPr/>
        </p:nvPicPr>
        <p:blipFill>
          <a:blip r:embed="rId2">
            <a:extLst/>
          </a:blip>
          <a:stretch>
            <a:fillRect/>
          </a:stretch>
        </p:blipFill>
        <p:spPr>
          <a:xfrm>
            <a:off x="1905000" y="0"/>
            <a:ext cx="5334000" cy="6802438"/>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274637"/>
            <a:ext cx="8229600" cy="6397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Concentration Camps and Death Camps</a:t>
            </a:r>
          </a:p>
        </p:txBody>
      </p:sp>
      <p:sp>
        <p:nvSpPr>
          <p:cNvPr id="16" name="Shape 16"/>
          <p:cNvSpPr/>
          <p:nvPr>
            <p:ph type="body" idx="4294967295"/>
          </p:nvPr>
        </p:nvSpPr>
        <p:spPr>
          <a:xfrm>
            <a:off x="0" y="1219200"/>
            <a:ext cx="8915400" cy="4906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80000"/>
              </a:lnSpc>
              <a:spcBef>
                <a:spcPts val="600"/>
              </a:spcBef>
              <a:buChar char="•"/>
              <a:defRPr sz="1800"/>
            </a:pPr>
            <a:r>
              <a:rPr sz="2800"/>
              <a:t>The Nazis built their order on the bedrock of an enormous and highly complex concentration and destruction system.  These c</a:t>
            </a:r>
            <a:r>
              <a:rPr sz="2800"/>
              <a:t>amps were an essential part of the Nazis' systematic oppression and mass murder of Jews, political adversaries, and others considered socially and racially undesirable. </a:t>
            </a:r>
            <a:endParaRPr sz="2800"/>
          </a:p>
          <a:p>
            <a:pPr lvl="0" marL="300037" indent="-300037">
              <a:lnSpc>
                <a:spcPct val="80000"/>
              </a:lnSpc>
              <a:spcBef>
                <a:spcPts val="600"/>
              </a:spcBef>
              <a:buChar char="•"/>
              <a:defRPr sz="1800"/>
            </a:pPr>
            <a:r>
              <a:rPr sz="2800"/>
              <a:t>There were concentration camps, forced labor camps, extermination or death camps, transit camps, and prisoner-of-war camps. The living conditions of all camps were brutal. </a:t>
            </a:r>
            <a:endParaRPr sz="2800"/>
          </a:p>
          <a:p>
            <a:pPr lvl="0" marL="300037" indent="-300037">
              <a:lnSpc>
                <a:spcPct val="80000"/>
              </a:lnSpc>
              <a:spcBef>
                <a:spcPts val="600"/>
              </a:spcBef>
              <a:buChar char="•"/>
              <a:defRPr sz="1800"/>
            </a:pPr>
            <a:r>
              <a:rPr sz="2800"/>
              <a:t>concentration camps increasingly became places where the enemies of the Nazis were killed, enslaved, starved, and tortured</a:t>
            </a:r>
            <a:r>
              <a:rPr sz="2800"/>
              <a:t>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 name="Shape 18"/>
          <p:cNvSpPr/>
          <p:nvPr>
            <p:ph type="title" idx="4294967295"/>
          </p:nvPr>
        </p:nvSpPr>
        <p:spPr>
          <a:xfrm>
            <a:off x="609600" y="533400"/>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777240">
              <a:defRPr sz="1800"/>
            </a:pPr>
            <a:r>
              <a:rPr b="1" sz="1020"/>
              <a:t>Nazi concentration camps, 1933-1934</a:t>
            </a:r>
            <a:br>
              <a:rPr b="1" sz="1020"/>
            </a:br>
            <a:r>
              <a:rPr sz="1020"/>
              <a:t> </a:t>
            </a:r>
            <a:br>
              <a:rPr sz="1020"/>
            </a:br>
            <a:r>
              <a:rPr sz="1020"/>
              <a:t>The first concentration camps in Germany were established soon after Adolf Hitler's appointment as chancellor in January 1933. The Storm Troopers (SA) and the police established concentration camps beginning in February 1933. These camps were set up to handle the masses of </a:t>
            </a:r>
            <a:r>
              <a:rPr sz="1020" u="sng"/>
              <a:t>people arrested as alleged political opponents</a:t>
            </a:r>
            <a:r>
              <a:rPr sz="1020"/>
              <a:t>. They were established on the local level throughout Germany. Gradually, most of these early camps were disbanded and replaced by centrally organized concentration camps under the exclusive jurisdiction of the SS (Schutzstaffel; the elite guard of the Nazi state). Dachau was the only concentration camp opened in 1933 that remained in operation until 1945, and was the model for the Nazi concentration camp system that replaced the earlier camps.</a:t>
            </a:r>
            <a:br>
              <a:rPr sz="1020"/>
            </a:br>
          </a:p>
        </p:txBody>
      </p:sp>
      <p:sp>
        <p:nvSpPr>
          <p:cNvPr id="19" name="Shape 1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solidFill>
                  <a:srgbClr val="898989"/>
                </a:solidFill>
              </a:defRPr>
            </a:pPr>
          </a:p>
        </p:txBody>
      </p:sp>
      <p:pic>
        <p:nvPicPr>
          <p:cNvPr id="20" name="image.png"/>
          <p:cNvPicPr/>
          <p:nvPr/>
        </p:nvPicPr>
        <p:blipFill>
          <a:blip r:embed="rId2">
            <a:extLst/>
          </a:blip>
          <a:stretch>
            <a:fillRect/>
          </a:stretch>
        </p:blipFill>
        <p:spPr>
          <a:xfrm>
            <a:off x="685800" y="1828800"/>
            <a:ext cx="7434263" cy="4878388"/>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 name="Shape 22"/>
          <p:cNvSpPr/>
          <p:nvPr>
            <p:ph type="title" idx="4294967295"/>
          </p:nvPr>
        </p:nvSpPr>
        <p:spPr>
          <a:xfrm>
            <a:off x="457200" y="0"/>
            <a:ext cx="8229600" cy="914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The Death Camps</a:t>
            </a:r>
          </a:p>
        </p:txBody>
      </p:sp>
      <p:sp>
        <p:nvSpPr>
          <p:cNvPr id="23" name="Shape 23"/>
          <p:cNvSpPr/>
          <p:nvPr>
            <p:ph type="body" idx="4294967295"/>
          </p:nvPr>
        </p:nvSpPr>
        <p:spPr>
          <a:xfrm>
            <a:off x="457200" y="838200"/>
            <a:ext cx="8229600" cy="57912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3200"/>
              <a:t>Nazis build “extermination factories” in order to implement the mass murder of the Final Solution</a:t>
            </a:r>
            <a:endParaRPr sz="3200"/>
          </a:p>
          <a:p>
            <a:pPr lvl="0">
              <a:buChar char="•"/>
              <a:defRPr sz="1800"/>
            </a:pPr>
            <a:r>
              <a:rPr sz="3200"/>
              <a:t>Most six death camps:  </a:t>
            </a:r>
            <a:r>
              <a:rPr b="1" sz="3200" u="sng"/>
              <a:t>Auschwitz, Sobibor, Treblinka, Majdanek, Belzec, Chelmno.</a:t>
            </a:r>
            <a:endParaRPr b="1" sz="3200" u="sng"/>
          </a:p>
          <a:p>
            <a:pPr lvl="0">
              <a:buChar char="•"/>
              <a:defRPr sz="1800"/>
            </a:pPr>
            <a:r>
              <a:rPr sz="3200"/>
              <a:t>Efficient, well coordinated killing effort on an unprecedented scale</a:t>
            </a:r>
            <a:endParaRPr sz="3200"/>
          </a:p>
          <a:p>
            <a:pPr lvl="0">
              <a:buChar char="•"/>
              <a:defRPr sz="1800"/>
            </a:pPr>
            <a:r>
              <a:rPr sz="3200"/>
              <a:t>Industrial methods to produce factories of mass murder.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 name="pol72090.png" descr="pol72090"/>
          <p:cNvPicPr/>
          <p:nvPr/>
        </p:nvPicPr>
        <p:blipFill>
          <a:blip r:embed="rId2">
            <a:extLst/>
          </a:blip>
          <a:stretch>
            <a:fillRect/>
          </a:stretch>
        </p:blipFill>
        <p:spPr>
          <a:xfrm>
            <a:off x="0" y="381000"/>
            <a:ext cx="9448800" cy="620077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 name="ConcentrationCamps_Map.png" descr="ConcentrationCamps_Map"/>
          <p:cNvPicPr/>
          <p:nvPr/>
        </p:nvPicPr>
        <p:blipFill>
          <a:blip r:embed="rId2">
            <a:extLst/>
          </a:blip>
          <a:stretch>
            <a:fillRect/>
          </a:stretch>
        </p:blipFill>
        <p:spPr>
          <a:xfrm>
            <a:off x="155575" y="46037"/>
            <a:ext cx="8759825" cy="6811963"/>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1" y="0"/>
            <a:ext cx="9144002" cy="457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621791">
              <a:defRPr sz="2448"/>
            </a:lvl1pPr>
          </a:lstStyle>
          <a:p>
            <a:pPr lvl="0">
              <a:defRPr sz="1800"/>
            </a:pPr>
            <a:r>
              <a:rPr sz="2448"/>
              <a:t>Where were the Death Camps built?</a:t>
            </a:r>
          </a:p>
        </p:txBody>
      </p:sp>
      <p:grpSp>
        <p:nvGrpSpPr>
          <p:cNvPr id="36" name="Group 36"/>
          <p:cNvGrpSpPr/>
          <p:nvPr/>
        </p:nvGrpSpPr>
        <p:grpSpPr>
          <a:xfrm>
            <a:off x="457200" y="762000"/>
            <a:ext cx="7924800" cy="5638800"/>
            <a:chOff x="0" y="0"/>
            <a:chExt cx="7924800" cy="5638800"/>
          </a:xfrm>
        </p:grpSpPr>
        <p:pic>
          <p:nvPicPr>
            <p:cNvPr id="30" name="MAP.jpg" descr="MAP"/>
            <p:cNvPicPr/>
            <p:nvPr/>
          </p:nvPicPr>
          <p:blipFill>
            <a:blip r:embed="rId3">
              <a:extLst/>
            </a:blip>
            <a:stretch>
              <a:fillRect/>
            </a:stretch>
          </p:blipFill>
          <p:spPr>
            <a:xfrm>
              <a:off x="0" y="0"/>
              <a:ext cx="7924800" cy="5638800"/>
            </a:xfrm>
            <a:prstGeom prst="rect">
              <a:avLst/>
            </a:prstGeom>
            <a:ln w="12700" cap="flat">
              <a:noFill/>
              <a:miter lim="400000"/>
            </a:ln>
            <a:effectLst/>
          </p:spPr>
        </p:pic>
        <p:sp>
          <p:nvSpPr>
            <p:cNvPr id="31" name="Shape 31"/>
            <p:cNvSpPr/>
            <p:nvPr/>
          </p:nvSpPr>
          <p:spPr>
            <a:xfrm>
              <a:off x="5709264" y="168427"/>
              <a:ext cx="2130324" cy="540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900"/>
                </a:spcBef>
                <a:defRPr sz="1600">
                  <a:solidFill>
                    <a:srgbClr val="EEECE1"/>
                  </a:solidFill>
                  <a:latin typeface="Times New Roman"/>
                  <a:ea typeface="Times New Roman"/>
                  <a:cs typeface="Times New Roman"/>
                  <a:sym typeface="Times New Roman"/>
                </a:defRPr>
              </a:lvl1pPr>
            </a:lstStyle>
            <a:p>
              <a:pPr lvl="0">
                <a:defRPr sz="1800">
                  <a:solidFill>
                    <a:srgbClr val="000000"/>
                  </a:solidFill>
                </a:defRPr>
              </a:pPr>
              <a:r>
                <a:rPr sz="1600">
                  <a:solidFill>
                    <a:srgbClr val="EEECE1"/>
                  </a:solidFill>
                </a:rPr>
                <a:t>The work of the Einsatzgruppen</a:t>
              </a:r>
            </a:p>
          </p:txBody>
        </p:sp>
        <p:sp>
          <p:nvSpPr>
            <p:cNvPr id="32" name="Shape 32"/>
            <p:cNvSpPr/>
            <p:nvPr/>
          </p:nvSpPr>
          <p:spPr>
            <a:xfrm flipH="1">
              <a:off x="5624051" y="842135"/>
              <a:ext cx="852130" cy="589496"/>
            </a:xfrm>
            <a:prstGeom prst="line">
              <a:avLst/>
            </a:prstGeom>
            <a:noFill/>
            <a:ln w="25400" cap="flat">
              <a:solidFill>
                <a:srgbClr val="0000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33" name="Shape 33"/>
            <p:cNvSpPr/>
            <p:nvPr/>
          </p:nvSpPr>
          <p:spPr>
            <a:xfrm flipH="1">
              <a:off x="6476180" y="926349"/>
              <a:ext cx="85214" cy="1263204"/>
            </a:xfrm>
            <a:prstGeom prst="line">
              <a:avLst/>
            </a:prstGeom>
            <a:noFill/>
            <a:ln w="25400" cap="flat">
              <a:solidFill>
                <a:srgbClr val="0000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34" name="Shape 34"/>
            <p:cNvSpPr/>
            <p:nvPr/>
          </p:nvSpPr>
          <p:spPr>
            <a:xfrm>
              <a:off x="6561393" y="1431630"/>
              <a:ext cx="511278" cy="1094778"/>
            </a:xfrm>
            <a:prstGeom prst="line">
              <a:avLst/>
            </a:prstGeom>
            <a:noFill/>
            <a:ln w="25400" cap="flat">
              <a:solidFill>
                <a:srgbClr val="0000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35" name="Shape 35"/>
            <p:cNvSpPr/>
            <p:nvPr/>
          </p:nvSpPr>
          <p:spPr>
            <a:xfrm flipH="1">
              <a:off x="5197987" y="589494"/>
              <a:ext cx="766917" cy="84215"/>
            </a:xfrm>
            <a:prstGeom prst="line">
              <a:avLst/>
            </a:prstGeom>
            <a:noFill/>
            <a:ln w="25400" cap="flat">
              <a:solidFill>
                <a:srgbClr val="0000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grpSp>
        <p:nvGrpSpPr>
          <p:cNvPr id="40" name="Group 40"/>
          <p:cNvGrpSpPr/>
          <p:nvPr/>
        </p:nvGrpSpPr>
        <p:grpSpPr>
          <a:xfrm>
            <a:off x="1143000" y="2438400"/>
            <a:ext cx="6553200" cy="4383792"/>
            <a:chOff x="0" y="0"/>
            <a:chExt cx="6553200" cy="4383791"/>
          </a:xfrm>
        </p:grpSpPr>
        <p:sp>
          <p:nvSpPr>
            <p:cNvPr id="37" name="Shape 37"/>
            <p:cNvSpPr/>
            <p:nvPr/>
          </p:nvSpPr>
          <p:spPr>
            <a:xfrm>
              <a:off x="0" y="3962400"/>
              <a:ext cx="655320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latin typeface="Times New Roman"/>
                  <a:ea typeface="Times New Roman"/>
                  <a:cs typeface="Times New Roman"/>
                  <a:sym typeface="Times New Roman"/>
                </a:defRPr>
              </a:lvl1pPr>
            </a:lstStyle>
            <a:p>
              <a:pPr lvl="0">
                <a:defRPr sz="1800"/>
              </a:pPr>
              <a:r>
                <a:rPr sz="2400"/>
                <a:t>Why do you think that they located them here?</a:t>
              </a:r>
            </a:p>
          </p:txBody>
        </p:sp>
        <p:sp>
          <p:nvSpPr>
            <p:cNvPr id="38" name="Shape 38"/>
            <p:cNvSpPr/>
            <p:nvPr/>
          </p:nvSpPr>
          <p:spPr>
            <a:xfrm flipH="1" flipV="1">
              <a:off x="4114799" y="1447800"/>
              <a:ext cx="533401" cy="2590800"/>
            </a:xfrm>
            <a:prstGeom prst="line">
              <a:avLst/>
            </a:prstGeom>
            <a:noFill/>
            <a:ln w="25400" cap="flat">
              <a:solidFill>
                <a:srgbClr val="0000FF"/>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sp>
          <p:nvSpPr>
            <p:cNvPr id="39" name="Shape 39"/>
            <p:cNvSpPr/>
            <p:nvPr/>
          </p:nvSpPr>
          <p:spPr>
            <a:xfrm>
              <a:off x="3124200" y="0"/>
              <a:ext cx="1447800" cy="1524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FF"/>
              </a:solidFill>
              <a:prstDash val="solid"/>
              <a:round/>
            </a:ln>
            <a:effectLst/>
          </p:spPr>
          <p:txBody>
            <a:bodyPr wrap="square" lIns="0" tIns="0" rIns="0" bIns="0" numCol="1" anchor="ctr">
              <a:noAutofit/>
            </a:bodyPr>
            <a:lstStyle/>
            <a:p>
              <a:pPr lvl="0"/>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36"/>
                                        </p:tgtEl>
                                        <p:attrNameLst>
                                          <p:attrName>style.visibility</p:attrName>
                                        </p:attrNameLst>
                                      </p:cBhvr>
                                      <p:to>
                                        <p:strVal val="visible"/>
                                      </p:to>
                                    </p:set>
                                    <p:animEffect filter="box(in)" transition="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6" presetID="4" grpId="2" fill="hold">
                                  <p:stCondLst>
                                    <p:cond delay="0"/>
                                  </p:stCondLst>
                                  <p:iterate type="el" backwards="0">
                                    <p:tmAbs val="0"/>
                                  </p:iterate>
                                  <p:childTnLst>
                                    <p:set>
                                      <p:cBhvr>
                                        <p:cTn id="11" fill="hold"/>
                                        <p:tgtEl>
                                          <p:spTgt spid="40"/>
                                        </p:tgtEl>
                                        <p:attrNameLst>
                                          <p:attrName>style.visibility</p:attrName>
                                        </p:attrNameLst>
                                      </p:cBhvr>
                                      <p:to>
                                        <p:strVal val="visible"/>
                                      </p:to>
                                    </p:set>
                                    <p:animEffect filter="box(in)" transition="in">
                                      <p:cBhvr>
                                        <p:cTn id="12" dur="500"/>
                                        <p:tgtEl>
                                          <p:spTgt spid="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 grpId="2"/>
      <p:bldP build="whole" bldLvl="1" animBg="1" rev="0" advAuto="0" spid="36"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