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90" r:id="rId2"/>
    <p:sldId id="256" r:id="rId3"/>
    <p:sldId id="288" r:id="rId4"/>
    <p:sldId id="257" r:id="rId5"/>
    <p:sldId id="285" r:id="rId6"/>
    <p:sldId id="258" r:id="rId7"/>
    <p:sldId id="259" r:id="rId8"/>
    <p:sldId id="287" r:id="rId9"/>
    <p:sldId id="260" r:id="rId10"/>
    <p:sldId id="261" r:id="rId11"/>
    <p:sldId id="286" r:id="rId12"/>
    <p:sldId id="262" r:id="rId13"/>
    <p:sldId id="264" r:id="rId14"/>
    <p:sldId id="265" r:id="rId15"/>
    <p:sldId id="266" r:id="rId16"/>
    <p:sldId id="267" r:id="rId17"/>
    <p:sldId id="268" r:id="rId18"/>
    <p:sldId id="269" r:id="rId19"/>
    <p:sldId id="270" r:id="rId20"/>
    <p:sldId id="272" r:id="rId21"/>
    <p:sldId id="273" r:id="rId22"/>
    <p:sldId id="271" r:id="rId23"/>
    <p:sldId id="274" r:id="rId24"/>
    <p:sldId id="276" r:id="rId25"/>
    <p:sldId id="278" r:id="rId26"/>
    <p:sldId id="280" r:id="rId27"/>
    <p:sldId id="281" r:id="rId28"/>
    <p:sldId id="283" r:id="rId29"/>
    <p:sldId id="284"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AFE77CA-DA35-4431-BC8D-AF811F40383D}" type="datetimeFigureOut">
              <a:rPr lang="en-US" smtClean="0"/>
              <a:pPr/>
              <a:t>8/7/2010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CF50CD-C386-4953-B571-0B3B1C1DB9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3DA2E5-4F76-4F2A-87AA-5D2977C4E113}"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21B96-A3E7-488E-841C-8446BD15A5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DA2E5-4F76-4F2A-87AA-5D2977C4E113}"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21B96-A3E7-488E-841C-8446BD15A5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DA2E5-4F76-4F2A-87AA-5D2977C4E113}"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21B96-A3E7-488E-841C-8446BD15A5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3DA2E5-4F76-4F2A-87AA-5D2977C4E113}"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21B96-A3E7-488E-841C-8446BD15A5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3DA2E5-4F76-4F2A-87AA-5D2977C4E113}" type="datetimeFigureOut">
              <a:rPr lang="en-US" smtClean="0"/>
              <a:pPr/>
              <a:t>8/7/2010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21B96-A3E7-488E-841C-8446BD15A5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3DA2E5-4F76-4F2A-87AA-5D2977C4E113}" type="datetimeFigureOut">
              <a:rPr lang="en-US" smtClean="0"/>
              <a:pPr/>
              <a:t>8/7/2010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21B96-A3E7-488E-841C-8446BD15A5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3DA2E5-4F76-4F2A-87AA-5D2977C4E113}" type="datetimeFigureOut">
              <a:rPr lang="en-US" smtClean="0"/>
              <a:pPr/>
              <a:t>8/7/2010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21B96-A3E7-488E-841C-8446BD15A5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3DA2E5-4F76-4F2A-87AA-5D2977C4E113}" type="datetimeFigureOut">
              <a:rPr lang="en-US" smtClean="0"/>
              <a:pPr/>
              <a:t>8/7/2010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21B96-A3E7-488E-841C-8446BD15A5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DA2E5-4F76-4F2A-87AA-5D2977C4E113}" type="datetimeFigureOut">
              <a:rPr lang="en-US" smtClean="0"/>
              <a:pPr/>
              <a:t>8/7/2010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21B96-A3E7-488E-841C-8446BD15A5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DA2E5-4F76-4F2A-87AA-5D2977C4E113}" type="datetimeFigureOut">
              <a:rPr lang="en-US" smtClean="0"/>
              <a:pPr/>
              <a:t>8/7/2010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21B96-A3E7-488E-841C-8446BD15A5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3DA2E5-4F76-4F2A-87AA-5D2977C4E113}" type="datetimeFigureOut">
              <a:rPr lang="en-US" smtClean="0"/>
              <a:pPr/>
              <a:t>8/7/2010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21B96-A3E7-488E-841C-8446BD15A5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DA2E5-4F76-4F2A-87AA-5D2977C4E113}" type="datetimeFigureOut">
              <a:rPr lang="en-US" smtClean="0"/>
              <a:pPr/>
              <a:t>8/7/2010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21B96-A3E7-488E-841C-8446BD15A5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dirty="0" smtClean="0"/>
              <a:t>Holocaust &amp; WWII Timeline</a:t>
            </a:r>
            <a:endParaRPr lang="en-US" sz="9600" b="1" dirty="0"/>
          </a:p>
        </p:txBody>
      </p:sp>
      <p:sp>
        <p:nvSpPr>
          <p:cNvPr id="3" name="Subtitle 2"/>
          <p:cNvSpPr>
            <a:spLocks noGrp="1"/>
          </p:cNvSpPr>
          <p:nvPr>
            <p:ph type="subTitle" idx="1"/>
          </p:nvPr>
        </p:nvSpPr>
        <p:spPr>
          <a:xfrm>
            <a:off x="1371600" y="4724400"/>
            <a:ext cx="6400800" cy="1752600"/>
          </a:xfrm>
        </p:spPr>
        <p:txBody>
          <a:bodyPr/>
          <a:lstStyle/>
          <a:p>
            <a:r>
              <a:rPr lang="en-US" dirty="0" smtClean="0"/>
              <a:t>*all photos and texts are from USHMM’s website.</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7467600" cy="369332"/>
          </a:xfrm>
          <a:prstGeom prst="rect">
            <a:avLst/>
          </a:prstGeom>
        </p:spPr>
        <p:txBody>
          <a:bodyPr wrap="square">
            <a:spAutoFit/>
          </a:bodyPr>
          <a:lstStyle/>
          <a:p>
            <a:pPr lvl="0"/>
            <a:r>
              <a:rPr lang="en-US" b="1" dirty="0"/>
              <a:t>September 1, 1939: Germany invades Poland, starting World War II in Europe </a:t>
            </a:r>
          </a:p>
        </p:txBody>
      </p:sp>
      <p:pic>
        <p:nvPicPr>
          <p:cNvPr id="6146" name="Picture 2"/>
          <p:cNvPicPr>
            <a:picLocks noChangeAspect="1" noChangeArrowheads="1"/>
          </p:cNvPicPr>
          <p:nvPr/>
        </p:nvPicPr>
        <p:blipFill>
          <a:blip r:embed="rId2"/>
          <a:srcRect/>
          <a:stretch>
            <a:fillRect/>
          </a:stretch>
        </p:blipFill>
        <p:spPr bwMode="auto">
          <a:xfrm>
            <a:off x="1752600" y="609600"/>
            <a:ext cx="5539828" cy="4191000"/>
          </a:xfrm>
          <a:prstGeom prst="rect">
            <a:avLst/>
          </a:prstGeom>
          <a:noFill/>
          <a:ln w="9525">
            <a:noFill/>
            <a:miter lim="800000"/>
            <a:headEnd/>
            <a:tailEnd/>
          </a:ln>
          <a:effectLst/>
        </p:spPr>
      </p:pic>
      <p:sp>
        <p:nvSpPr>
          <p:cNvPr id="4" name="Rectangle 3"/>
          <p:cNvSpPr/>
          <p:nvPr/>
        </p:nvSpPr>
        <p:spPr>
          <a:xfrm>
            <a:off x="0" y="4953000"/>
            <a:ext cx="9144000" cy="1477328"/>
          </a:xfrm>
          <a:prstGeom prst="rect">
            <a:avLst/>
          </a:prstGeom>
        </p:spPr>
        <p:txBody>
          <a:bodyPr wrap="square">
            <a:spAutoFit/>
          </a:bodyPr>
          <a:lstStyle/>
          <a:p>
            <a:r>
              <a:rPr lang="en-US" b="1" dirty="0" smtClean="0"/>
              <a:t>Invading German troops approach Bydgoszcz. Poland, September 18, 1939.</a:t>
            </a:r>
            <a:r>
              <a:rPr lang="en-US" dirty="0" smtClean="0"/>
              <a:t> </a:t>
            </a:r>
          </a:p>
          <a:p>
            <a:r>
              <a:rPr lang="en-US" dirty="0" smtClean="0"/>
              <a:t>After securing the neutrality of the Soviet Union, Germany started World War II by invading Poland on September 1, 1939. Britain and France responded by declaring war on Germany on September 3. Within a month, Poland was defeated by a combination of German and Soviet forces and was partitioned between Nazi Germany and the Soviet Union. </a:t>
            </a:r>
            <a:endParaRPr lang="en-US" b="1" dirty="0"/>
          </a:p>
        </p:txBody>
      </p:sp>
      <p:sp>
        <p:nvSpPr>
          <p:cNvPr id="5" name="Rectangle 4"/>
          <p:cNvSpPr/>
          <p:nvPr/>
        </p:nvSpPr>
        <p:spPr>
          <a:xfrm>
            <a:off x="4724400" y="6581001"/>
            <a:ext cx="4572000" cy="276999"/>
          </a:xfrm>
          <a:prstGeom prst="rect">
            <a:avLst/>
          </a:prstGeom>
        </p:spPr>
        <p:txBody>
          <a:bodyPr>
            <a:spAutoFit/>
          </a:bodyPr>
          <a:lstStyle/>
          <a:p>
            <a:r>
              <a:rPr lang="en-US" sz="1200" dirty="0" smtClean="0"/>
              <a:t>http://www.ushmm.org/wlc/en/article.php?ModuleId=10005137</a:t>
            </a:r>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057400" y="609600"/>
            <a:ext cx="5203984" cy="3733800"/>
          </a:xfrm>
          <a:prstGeom prst="rect">
            <a:avLst/>
          </a:prstGeom>
          <a:noFill/>
          <a:ln w="9525">
            <a:noFill/>
            <a:miter lim="800000"/>
            <a:headEnd/>
            <a:tailEnd/>
          </a:ln>
          <a:effectLst/>
        </p:spPr>
      </p:pic>
      <p:sp>
        <p:nvSpPr>
          <p:cNvPr id="3" name="Rectangle 2"/>
          <p:cNvSpPr/>
          <p:nvPr/>
        </p:nvSpPr>
        <p:spPr>
          <a:xfrm>
            <a:off x="0" y="4572000"/>
            <a:ext cx="9144000" cy="1754326"/>
          </a:xfrm>
          <a:prstGeom prst="rect">
            <a:avLst/>
          </a:prstGeom>
        </p:spPr>
        <p:txBody>
          <a:bodyPr wrap="square">
            <a:spAutoFit/>
          </a:bodyPr>
          <a:lstStyle/>
          <a:p>
            <a:r>
              <a:rPr lang="en-US" b="1" dirty="0" smtClean="0"/>
              <a:t>Buses used to transport patients to </a:t>
            </a:r>
            <a:r>
              <a:rPr lang="en-US" b="1" dirty="0" err="1" smtClean="0"/>
              <a:t>Hadamar</a:t>
            </a:r>
            <a:r>
              <a:rPr lang="en-US" b="1" dirty="0" smtClean="0"/>
              <a:t> euthanasia center. The windows were painted to prevent people from seeing those inside. Germany, between May and September 1941. </a:t>
            </a:r>
          </a:p>
          <a:p>
            <a:r>
              <a:rPr lang="en-US" dirty="0" smtClean="0"/>
              <a:t>Adolf Hitler authorizes the beginning of the "euthanasia" program -- the systematic killing of those Germans whom the Nazis deem "unworthy of life.“ At the beginning of World War II, individuals who were mentally retarded, physically handicapped, or mentally ill were targeted for murder in what the Nazis called the "T-4," or "euthanasia," program. </a:t>
            </a:r>
            <a:endParaRPr lang="en-US" dirty="0"/>
          </a:p>
        </p:txBody>
      </p:sp>
      <p:sp>
        <p:nvSpPr>
          <p:cNvPr id="4" name="Rectangle 3"/>
          <p:cNvSpPr/>
          <p:nvPr/>
        </p:nvSpPr>
        <p:spPr>
          <a:xfrm>
            <a:off x="1752600" y="0"/>
            <a:ext cx="5715000" cy="369332"/>
          </a:xfrm>
          <a:prstGeom prst="rect">
            <a:avLst/>
          </a:prstGeom>
        </p:spPr>
        <p:txBody>
          <a:bodyPr wrap="square">
            <a:spAutoFit/>
          </a:bodyPr>
          <a:lstStyle/>
          <a:p>
            <a:r>
              <a:rPr lang="en-US" b="1" dirty="0" smtClean="0"/>
              <a:t>October 1939: Hitler authorizes killing of the impaired</a:t>
            </a:r>
            <a:endParaRPr lang="en-US" dirty="0"/>
          </a:p>
        </p:txBody>
      </p:sp>
      <p:sp>
        <p:nvSpPr>
          <p:cNvPr id="5" name="Rectangle 4"/>
          <p:cNvSpPr/>
          <p:nvPr/>
        </p:nvSpPr>
        <p:spPr>
          <a:xfrm>
            <a:off x="4648200" y="6581001"/>
            <a:ext cx="4724400" cy="276999"/>
          </a:xfrm>
          <a:prstGeom prst="rect">
            <a:avLst/>
          </a:prstGeom>
        </p:spPr>
        <p:txBody>
          <a:bodyPr wrap="square">
            <a:spAutoFit/>
          </a:bodyPr>
          <a:lstStyle/>
          <a:p>
            <a:r>
              <a:rPr lang="en-US" sz="1200" dirty="0" smtClean="0"/>
              <a:t>http://www.ushmm.org/outreach/en/article.php?ModuleId=10007683</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1"/>
            <a:ext cx="7848600" cy="923330"/>
          </a:xfrm>
          <a:prstGeom prst="rect">
            <a:avLst/>
          </a:prstGeom>
        </p:spPr>
        <p:txBody>
          <a:bodyPr wrap="square">
            <a:spAutoFit/>
          </a:bodyPr>
          <a:lstStyle/>
          <a:p>
            <a:pPr lvl="0"/>
            <a:r>
              <a:rPr lang="en-US" b="1" dirty="0"/>
              <a:t>April 9, 1940: Germany invades Denmark and </a:t>
            </a:r>
            <a:r>
              <a:rPr lang="en-US" b="1" dirty="0" smtClean="0"/>
              <a:t>Norway</a:t>
            </a:r>
          </a:p>
          <a:p>
            <a:pPr lvl="0"/>
            <a:r>
              <a:rPr lang="en-US" b="1" dirty="0" smtClean="0"/>
              <a:t>May 10, 1940: Germany attacks western Europe (France and the Low Countries) </a:t>
            </a:r>
          </a:p>
          <a:p>
            <a:r>
              <a:rPr lang="en-US" b="1" dirty="0" smtClean="0"/>
              <a:t> </a:t>
            </a:r>
            <a:endParaRPr lang="en-US" b="1" dirty="0"/>
          </a:p>
        </p:txBody>
      </p:sp>
      <p:pic>
        <p:nvPicPr>
          <p:cNvPr id="7170" name="Picture 2"/>
          <p:cNvPicPr>
            <a:picLocks noChangeAspect="1" noChangeArrowheads="1"/>
          </p:cNvPicPr>
          <p:nvPr/>
        </p:nvPicPr>
        <p:blipFill>
          <a:blip r:embed="rId2"/>
          <a:srcRect/>
          <a:stretch>
            <a:fillRect/>
          </a:stretch>
        </p:blipFill>
        <p:spPr bwMode="auto">
          <a:xfrm>
            <a:off x="1295399" y="838199"/>
            <a:ext cx="6477001" cy="3926681"/>
          </a:xfrm>
          <a:prstGeom prst="rect">
            <a:avLst/>
          </a:prstGeom>
          <a:noFill/>
          <a:ln w="9525">
            <a:noFill/>
            <a:miter lim="800000"/>
            <a:headEnd/>
            <a:tailEnd/>
          </a:ln>
          <a:effectLst/>
        </p:spPr>
      </p:pic>
      <p:sp>
        <p:nvSpPr>
          <p:cNvPr id="4" name="Rectangle 3"/>
          <p:cNvSpPr/>
          <p:nvPr/>
        </p:nvSpPr>
        <p:spPr>
          <a:xfrm>
            <a:off x="0" y="4800600"/>
            <a:ext cx="9144000" cy="1754326"/>
          </a:xfrm>
          <a:prstGeom prst="rect">
            <a:avLst/>
          </a:prstGeom>
        </p:spPr>
        <p:txBody>
          <a:bodyPr wrap="square">
            <a:spAutoFit/>
          </a:bodyPr>
          <a:lstStyle/>
          <a:p>
            <a:r>
              <a:rPr lang="en-US" b="1" dirty="0" smtClean="0"/>
              <a:t>German troops and bombers on an improvised airfield during the battle for Norway, May 3, 1940. </a:t>
            </a:r>
          </a:p>
          <a:p>
            <a:r>
              <a:rPr lang="en-US" dirty="0" smtClean="0"/>
              <a:t>On April 8-9, 1940, Germany invaded Norway and Norway surrendered to Germany on June 10. The campaign against the Low Countries and France lasted less than six weeks. Germany attacked in the west on May 10, 1940. Belgium and the Netherlands surrendered in May. Paris fell to the Germans on June 14, 1940. </a:t>
            </a:r>
            <a:endParaRPr lang="en-US" dirty="0"/>
          </a:p>
        </p:txBody>
      </p:sp>
      <p:sp>
        <p:nvSpPr>
          <p:cNvPr id="5" name="Rectangle 4"/>
          <p:cNvSpPr/>
          <p:nvPr/>
        </p:nvSpPr>
        <p:spPr>
          <a:xfrm>
            <a:off x="4876800" y="6581001"/>
            <a:ext cx="4572000" cy="276999"/>
          </a:xfrm>
          <a:prstGeom prst="rect">
            <a:avLst/>
          </a:prstGeom>
        </p:spPr>
        <p:txBody>
          <a:bodyPr>
            <a:spAutoFit/>
          </a:bodyPr>
          <a:lstStyle/>
          <a:p>
            <a:r>
              <a:rPr lang="en-US" sz="1200" dirty="0" smtClean="0"/>
              <a:t>http://www.ushmm.org/wlc/en/article.php?ModuleId=10005460</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5715000" cy="369332"/>
          </a:xfrm>
          <a:prstGeom prst="rect">
            <a:avLst/>
          </a:prstGeom>
        </p:spPr>
        <p:txBody>
          <a:bodyPr wrap="square">
            <a:spAutoFit/>
          </a:bodyPr>
          <a:lstStyle/>
          <a:p>
            <a:pPr lvl="0"/>
            <a:r>
              <a:rPr lang="en-US" b="1" dirty="0"/>
              <a:t>April 6, 1941: Germany invades Yugoslavia and Greece </a:t>
            </a:r>
          </a:p>
        </p:txBody>
      </p:sp>
      <p:pic>
        <p:nvPicPr>
          <p:cNvPr id="9218" name="Picture 2"/>
          <p:cNvPicPr>
            <a:picLocks noChangeAspect="1" noChangeArrowheads="1"/>
          </p:cNvPicPr>
          <p:nvPr/>
        </p:nvPicPr>
        <p:blipFill>
          <a:blip r:embed="rId2"/>
          <a:srcRect/>
          <a:stretch>
            <a:fillRect/>
          </a:stretch>
        </p:blipFill>
        <p:spPr bwMode="auto">
          <a:xfrm>
            <a:off x="2971800" y="381000"/>
            <a:ext cx="2926493" cy="4419600"/>
          </a:xfrm>
          <a:prstGeom prst="rect">
            <a:avLst/>
          </a:prstGeom>
          <a:noFill/>
          <a:ln w="9525">
            <a:noFill/>
            <a:miter lim="800000"/>
            <a:headEnd/>
            <a:tailEnd/>
          </a:ln>
          <a:effectLst/>
        </p:spPr>
      </p:pic>
      <p:sp>
        <p:nvSpPr>
          <p:cNvPr id="4" name="Rectangle 3"/>
          <p:cNvSpPr/>
          <p:nvPr/>
        </p:nvSpPr>
        <p:spPr>
          <a:xfrm>
            <a:off x="0" y="4876800"/>
            <a:ext cx="9144000" cy="1754326"/>
          </a:xfrm>
          <a:prstGeom prst="rect">
            <a:avLst/>
          </a:prstGeom>
        </p:spPr>
        <p:txBody>
          <a:bodyPr wrap="square">
            <a:spAutoFit/>
          </a:bodyPr>
          <a:lstStyle/>
          <a:p>
            <a:r>
              <a:rPr lang="en-US" b="1" dirty="0" smtClean="0"/>
              <a:t>A flag bearing a swastika is raised over the city hall in Sarajevo after German forces captured the city. Sarajevo, Yugoslavia, April 16, 1941. </a:t>
            </a:r>
          </a:p>
          <a:p>
            <a:r>
              <a:rPr lang="en-US" dirty="0" smtClean="0"/>
              <a:t>The Axis powers invaded Yugoslavia on April 6, 1941. The immediate reason for the invasion of Yugoslavia was the Yugoslav government announcement that it would not honor its obligations under an agreement announced on March 25, 1941, by which Yugoslavia joined the Axis and would permit transit through its territory to German troops headed for Greece. </a:t>
            </a:r>
            <a:endParaRPr lang="en-US" dirty="0"/>
          </a:p>
        </p:txBody>
      </p:sp>
      <p:sp>
        <p:nvSpPr>
          <p:cNvPr id="5" name="Rectangle 4"/>
          <p:cNvSpPr/>
          <p:nvPr/>
        </p:nvSpPr>
        <p:spPr>
          <a:xfrm>
            <a:off x="4876800" y="6581001"/>
            <a:ext cx="4572000" cy="276999"/>
          </a:xfrm>
          <a:prstGeom prst="rect">
            <a:avLst/>
          </a:prstGeom>
        </p:spPr>
        <p:txBody>
          <a:bodyPr>
            <a:spAutoFit/>
          </a:bodyPr>
          <a:lstStyle/>
          <a:p>
            <a:r>
              <a:rPr lang="en-US" sz="1200" dirty="0" smtClean="0"/>
              <a:t>http://www.ushmm.org/wlc/en/article.php?ModuleId=10005456</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0"/>
            <a:ext cx="6248400" cy="369332"/>
          </a:xfrm>
          <a:prstGeom prst="rect">
            <a:avLst/>
          </a:prstGeom>
        </p:spPr>
        <p:txBody>
          <a:bodyPr wrap="square">
            <a:spAutoFit/>
          </a:bodyPr>
          <a:lstStyle/>
          <a:p>
            <a:pPr lvl="0"/>
            <a:r>
              <a:rPr lang="en-US" b="1" dirty="0"/>
              <a:t>June 22, 1941: Germany invades the Soviet Union </a:t>
            </a:r>
          </a:p>
        </p:txBody>
      </p:sp>
      <p:pic>
        <p:nvPicPr>
          <p:cNvPr id="10242" name="Picture 2"/>
          <p:cNvPicPr>
            <a:picLocks noChangeAspect="1" noChangeArrowheads="1"/>
          </p:cNvPicPr>
          <p:nvPr/>
        </p:nvPicPr>
        <p:blipFill>
          <a:blip r:embed="rId2"/>
          <a:srcRect/>
          <a:stretch>
            <a:fillRect/>
          </a:stretch>
        </p:blipFill>
        <p:spPr bwMode="auto">
          <a:xfrm>
            <a:off x="1524000" y="533400"/>
            <a:ext cx="5800078" cy="3733800"/>
          </a:xfrm>
          <a:prstGeom prst="rect">
            <a:avLst/>
          </a:prstGeom>
          <a:noFill/>
          <a:ln w="9525">
            <a:noFill/>
            <a:miter lim="800000"/>
            <a:headEnd/>
            <a:tailEnd/>
          </a:ln>
          <a:effectLst/>
        </p:spPr>
      </p:pic>
      <p:sp>
        <p:nvSpPr>
          <p:cNvPr id="4" name="Rectangle 3"/>
          <p:cNvSpPr/>
          <p:nvPr/>
        </p:nvSpPr>
        <p:spPr>
          <a:xfrm>
            <a:off x="0" y="4495800"/>
            <a:ext cx="9144000" cy="2031325"/>
          </a:xfrm>
          <a:prstGeom prst="rect">
            <a:avLst/>
          </a:prstGeom>
        </p:spPr>
        <p:txBody>
          <a:bodyPr wrap="square">
            <a:spAutoFit/>
          </a:bodyPr>
          <a:lstStyle/>
          <a:p>
            <a:r>
              <a:rPr lang="en-US" b="1" dirty="0" smtClean="0"/>
              <a:t>German infantry during the invasion of the Soviet Union in 1941</a:t>
            </a:r>
            <a:r>
              <a:rPr lang="en-US" dirty="0" smtClean="0"/>
              <a:t>.</a:t>
            </a:r>
          </a:p>
          <a:p>
            <a:r>
              <a:rPr lang="en-US" dirty="0" smtClean="0"/>
              <a:t> Under the codename Operation "Barbarossa," Nazi Germany invaded the Soviet Union on June 22, 1941 in the largest German military operation of World War II. The destruction of the Soviet Union by military force, the permanent elimination of the perceived Communist threat to Germany, and the seizure of prime land within Soviet borders for long-term German settlement had been a core policy of the Nazi movement since the 1920s.</a:t>
            </a:r>
          </a:p>
          <a:p>
            <a:endParaRPr lang="en-US" dirty="0"/>
          </a:p>
        </p:txBody>
      </p:sp>
      <p:sp>
        <p:nvSpPr>
          <p:cNvPr id="5" name="Rectangle 4"/>
          <p:cNvSpPr/>
          <p:nvPr/>
        </p:nvSpPr>
        <p:spPr>
          <a:xfrm>
            <a:off x="4876800" y="6581001"/>
            <a:ext cx="4572000" cy="276999"/>
          </a:xfrm>
          <a:prstGeom prst="rect">
            <a:avLst/>
          </a:prstGeom>
        </p:spPr>
        <p:txBody>
          <a:bodyPr>
            <a:spAutoFit/>
          </a:bodyPr>
          <a:lstStyle/>
          <a:p>
            <a:r>
              <a:rPr lang="en-US" sz="1200" dirty="0" smtClean="0"/>
              <a:t>http://www.ushmm.org/wlc/en/article.php?ModuleId=10005164</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686800" cy="369332"/>
          </a:xfrm>
          <a:prstGeom prst="rect">
            <a:avLst/>
          </a:prstGeom>
        </p:spPr>
        <p:txBody>
          <a:bodyPr wrap="square">
            <a:spAutoFit/>
          </a:bodyPr>
          <a:lstStyle/>
          <a:p>
            <a:pPr lvl="0"/>
            <a:r>
              <a:rPr lang="en-US" b="1" dirty="0"/>
              <a:t>September 28-29, 1941: </a:t>
            </a:r>
            <a:r>
              <a:rPr lang="en-US" b="1" dirty="0" err="1"/>
              <a:t>Einsatzgruppen</a:t>
            </a:r>
            <a:r>
              <a:rPr lang="en-US" b="1" dirty="0"/>
              <a:t> shoot about 34,000 Jews </a:t>
            </a:r>
            <a:r>
              <a:rPr lang="en-US" b="1" dirty="0" smtClean="0"/>
              <a:t>at </a:t>
            </a:r>
            <a:r>
              <a:rPr lang="en-US" b="1" dirty="0" err="1" smtClean="0"/>
              <a:t>Babi</a:t>
            </a:r>
            <a:r>
              <a:rPr lang="en-US" b="1" dirty="0" smtClean="0"/>
              <a:t> </a:t>
            </a:r>
            <a:r>
              <a:rPr lang="en-US" b="1" dirty="0" err="1" smtClean="0"/>
              <a:t>Yar</a:t>
            </a:r>
            <a:r>
              <a:rPr lang="en-US" b="1" dirty="0" smtClean="0"/>
              <a:t>, </a:t>
            </a:r>
            <a:r>
              <a:rPr lang="en-US" b="1" dirty="0"/>
              <a:t>outside Kiev </a:t>
            </a:r>
          </a:p>
        </p:txBody>
      </p:sp>
      <p:pic>
        <p:nvPicPr>
          <p:cNvPr id="11266" name="Picture 2"/>
          <p:cNvPicPr>
            <a:picLocks noChangeAspect="1" noChangeArrowheads="1"/>
          </p:cNvPicPr>
          <p:nvPr/>
        </p:nvPicPr>
        <p:blipFill>
          <a:blip r:embed="rId2"/>
          <a:srcRect/>
          <a:stretch>
            <a:fillRect/>
          </a:stretch>
        </p:blipFill>
        <p:spPr bwMode="auto">
          <a:xfrm>
            <a:off x="914400" y="533400"/>
            <a:ext cx="7185956" cy="3657600"/>
          </a:xfrm>
          <a:prstGeom prst="rect">
            <a:avLst/>
          </a:prstGeom>
          <a:noFill/>
          <a:ln w="9525">
            <a:noFill/>
            <a:miter lim="800000"/>
            <a:headEnd/>
            <a:tailEnd/>
          </a:ln>
          <a:effectLst/>
        </p:spPr>
      </p:pic>
      <p:sp>
        <p:nvSpPr>
          <p:cNvPr id="4" name="Rectangle 3"/>
          <p:cNvSpPr/>
          <p:nvPr/>
        </p:nvSpPr>
        <p:spPr>
          <a:xfrm>
            <a:off x="0" y="4495800"/>
            <a:ext cx="9144000" cy="1754326"/>
          </a:xfrm>
          <a:prstGeom prst="rect">
            <a:avLst/>
          </a:prstGeom>
        </p:spPr>
        <p:txBody>
          <a:bodyPr wrap="square">
            <a:spAutoFit/>
          </a:bodyPr>
          <a:lstStyle/>
          <a:p>
            <a:r>
              <a:rPr lang="en-US" b="1" dirty="0" smtClean="0"/>
              <a:t>At </a:t>
            </a:r>
            <a:r>
              <a:rPr lang="en-US" b="1" dirty="0" err="1" smtClean="0"/>
              <a:t>Babi</a:t>
            </a:r>
            <a:r>
              <a:rPr lang="en-US" b="1" dirty="0" smtClean="0"/>
              <a:t> </a:t>
            </a:r>
            <a:r>
              <a:rPr lang="en-US" b="1" dirty="0" err="1" smtClean="0"/>
              <a:t>Yar</a:t>
            </a:r>
            <a:r>
              <a:rPr lang="en-US" b="1" dirty="0" smtClean="0"/>
              <a:t>, members of </a:t>
            </a:r>
            <a:r>
              <a:rPr lang="en-US" b="1" dirty="0" err="1" smtClean="0"/>
              <a:t>Einsatzgruppe</a:t>
            </a:r>
            <a:r>
              <a:rPr lang="en-US" b="1" dirty="0" smtClean="0"/>
              <a:t> C force groups of Jews to hand over their possessions and undress before being shot in the ravine. Near Kiev, September 29 or 30, 1941. </a:t>
            </a:r>
          </a:p>
          <a:p>
            <a:r>
              <a:rPr lang="en-US" dirty="0" smtClean="0"/>
              <a:t>This was one of the largest mass murders at an individual location during World War II. As the victims moved into the ravine, </a:t>
            </a:r>
            <a:r>
              <a:rPr lang="en-US" dirty="0" err="1" smtClean="0"/>
              <a:t>Einsatzgruppe</a:t>
            </a:r>
            <a:r>
              <a:rPr lang="en-US" dirty="0" smtClean="0"/>
              <a:t> detachments shot them in small groups. According to reports by the </a:t>
            </a:r>
            <a:r>
              <a:rPr lang="en-US" dirty="0" err="1" smtClean="0"/>
              <a:t>Einsatzgruppe</a:t>
            </a:r>
            <a:r>
              <a:rPr lang="en-US" dirty="0" smtClean="0"/>
              <a:t> to headquarters, 33,771 Jews were massacred in two days. </a:t>
            </a:r>
          </a:p>
          <a:p>
            <a:endParaRPr lang="en-US" dirty="0"/>
          </a:p>
        </p:txBody>
      </p:sp>
      <p:sp>
        <p:nvSpPr>
          <p:cNvPr id="5" name="Rectangle 4"/>
          <p:cNvSpPr/>
          <p:nvPr/>
        </p:nvSpPr>
        <p:spPr>
          <a:xfrm>
            <a:off x="4876800" y="6581001"/>
            <a:ext cx="4572000" cy="276999"/>
          </a:xfrm>
          <a:prstGeom prst="rect">
            <a:avLst/>
          </a:prstGeom>
        </p:spPr>
        <p:txBody>
          <a:bodyPr>
            <a:spAutoFit/>
          </a:bodyPr>
          <a:lstStyle/>
          <a:p>
            <a:r>
              <a:rPr lang="en-US" sz="1200" dirty="0" smtClean="0"/>
              <a:t>http://www.ushmm.org/wlc/en/article.php?ModuleId=10005421</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991600" cy="369332"/>
          </a:xfrm>
          <a:prstGeom prst="rect">
            <a:avLst/>
          </a:prstGeom>
        </p:spPr>
        <p:txBody>
          <a:bodyPr wrap="square">
            <a:spAutoFit/>
          </a:bodyPr>
          <a:lstStyle/>
          <a:p>
            <a:pPr lvl="0"/>
            <a:r>
              <a:rPr lang="en-US" b="1" dirty="0"/>
              <a:t>December 7, 1941: Japan bombs Pearl Harbor and the U.S. declares war the next day </a:t>
            </a:r>
          </a:p>
        </p:txBody>
      </p:sp>
      <p:sp>
        <p:nvSpPr>
          <p:cNvPr id="3" name="Rectangle 2"/>
          <p:cNvSpPr/>
          <p:nvPr/>
        </p:nvSpPr>
        <p:spPr>
          <a:xfrm>
            <a:off x="0" y="4800600"/>
            <a:ext cx="9144000" cy="1754326"/>
          </a:xfrm>
          <a:prstGeom prst="rect">
            <a:avLst/>
          </a:prstGeom>
        </p:spPr>
        <p:txBody>
          <a:bodyPr wrap="square">
            <a:spAutoFit/>
          </a:bodyPr>
          <a:lstStyle/>
          <a:p>
            <a:r>
              <a:rPr lang="en-US" b="1" dirty="0" smtClean="0"/>
              <a:t>Smoke billows out from U.S. ships hit during the Japanese air attack on Pearl Harbor. </a:t>
            </a:r>
          </a:p>
          <a:p>
            <a:r>
              <a:rPr lang="en-US" dirty="0" smtClean="0"/>
              <a:t>Japan launched a surprise attack on the United States Pacific fleet at Pearl Harbor, Hawaii, on December 7, 1941. The attack severely damaged the American fleet and prevented, at least for the short term, serious American interference with Japanese military operations. In response, the United States declared war on Japan. Following Germany's declaration of war on the United States, the United States also declared war on Germany. </a:t>
            </a:r>
            <a:endParaRPr lang="en-US" dirty="0"/>
          </a:p>
        </p:txBody>
      </p:sp>
      <p:pic>
        <p:nvPicPr>
          <p:cNvPr id="12292" name="Picture 4"/>
          <p:cNvPicPr>
            <a:picLocks noChangeAspect="1" noChangeArrowheads="1"/>
          </p:cNvPicPr>
          <p:nvPr/>
        </p:nvPicPr>
        <p:blipFill>
          <a:blip r:embed="rId2"/>
          <a:srcRect/>
          <a:stretch>
            <a:fillRect/>
          </a:stretch>
        </p:blipFill>
        <p:spPr bwMode="auto">
          <a:xfrm>
            <a:off x="1828800" y="533400"/>
            <a:ext cx="5276850" cy="4107928"/>
          </a:xfrm>
          <a:prstGeom prst="rect">
            <a:avLst/>
          </a:prstGeom>
          <a:noFill/>
          <a:ln w="9525">
            <a:noFill/>
            <a:miter lim="800000"/>
            <a:headEnd/>
            <a:tailEnd/>
          </a:ln>
          <a:effectLst/>
        </p:spPr>
      </p:pic>
      <p:sp>
        <p:nvSpPr>
          <p:cNvPr id="7" name="Rectangle 6"/>
          <p:cNvSpPr/>
          <p:nvPr/>
        </p:nvSpPr>
        <p:spPr>
          <a:xfrm>
            <a:off x="4876800" y="6581001"/>
            <a:ext cx="4572000" cy="276999"/>
          </a:xfrm>
          <a:prstGeom prst="rect">
            <a:avLst/>
          </a:prstGeom>
        </p:spPr>
        <p:txBody>
          <a:bodyPr>
            <a:spAutoFit/>
          </a:bodyPr>
          <a:lstStyle/>
          <a:p>
            <a:r>
              <a:rPr lang="en-US" sz="1200" dirty="0" smtClean="0"/>
              <a:t>http://www.ushmm.org/wlc/en/article.php?ModuleId=10005155</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0"/>
            <a:ext cx="8305800" cy="369332"/>
          </a:xfrm>
          <a:prstGeom prst="rect">
            <a:avLst/>
          </a:prstGeom>
        </p:spPr>
        <p:txBody>
          <a:bodyPr wrap="square">
            <a:spAutoFit/>
          </a:bodyPr>
          <a:lstStyle/>
          <a:p>
            <a:pPr lvl="0"/>
            <a:r>
              <a:rPr lang="en-US" b="1" dirty="0"/>
              <a:t>December 8, 1941: The first killing operations begin at </a:t>
            </a:r>
            <a:r>
              <a:rPr lang="en-US" b="1" dirty="0" err="1" smtClean="0"/>
              <a:t>Chelmno</a:t>
            </a:r>
            <a:r>
              <a:rPr lang="en-US" b="1" dirty="0" smtClean="0"/>
              <a:t> in </a:t>
            </a:r>
            <a:r>
              <a:rPr lang="en-US" b="1" dirty="0"/>
              <a:t>occupied Poland </a:t>
            </a:r>
          </a:p>
        </p:txBody>
      </p:sp>
      <p:pic>
        <p:nvPicPr>
          <p:cNvPr id="13314" name="Picture 2"/>
          <p:cNvPicPr>
            <a:picLocks noChangeAspect="1" noChangeArrowheads="1"/>
          </p:cNvPicPr>
          <p:nvPr/>
        </p:nvPicPr>
        <p:blipFill>
          <a:blip r:embed="rId2"/>
          <a:srcRect/>
          <a:stretch>
            <a:fillRect/>
          </a:stretch>
        </p:blipFill>
        <p:spPr bwMode="auto">
          <a:xfrm>
            <a:off x="1828800" y="457200"/>
            <a:ext cx="5556850" cy="3681412"/>
          </a:xfrm>
          <a:prstGeom prst="rect">
            <a:avLst/>
          </a:prstGeom>
          <a:noFill/>
          <a:ln w="9525">
            <a:noFill/>
            <a:miter lim="800000"/>
            <a:headEnd/>
            <a:tailEnd/>
          </a:ln>
          <a:effectLst/>
        </p:spPr>
      </p:pic>
      <p:sp>
        <p:nvSpPr>
          <p:cNvPr id="4" name="Rectangle 3"/>
          <p:cNvSpPr/>
          <p:nvPr/>
        </p:nvSpPr>
        <p:spPr>
          <a:xfrm>
            <a:off x="0" y="4549676"/>
            <a:ext cx="9144000" cy="2308324"/>
          </a:xfrm>
          <a:prstGeom prst="rect">
            <a:avLst/>
          </a:prstGeom>
        </p:spPr>
        <p:txBody>
          <a:bodyPr wrap="square">
            <a:spAutoFit/>
          </a:bodyPr>
          <a:lstStyle/>
          <a:p>
            <a:pPr lvl="0"/>
            <a:r>
              <a:rPr lang="en-US" b="1" dirty="0" smtClean="0"/>
              <a:t>Family members say goodbye to a child through a fence at the ghetto's central prison before deportation to </a:t>
            </a:r>
            <a:r>
              <a:rPr lang="en-US" b="1" dirty="0" err="1" smtClean="0"/>
              <a:t>Chelmno</a:t>
            </a:r>
            <a:r>
              <a:rPr lang="en-US" b="1" dirty="0" smtClean="0"/>
              <a:t> during the "</a:t>
            </a:r>
            <a:r>
              <a:rPr lang="en-US" b="1" dirty="0" err="1" smtClean="0"/>
              <a:t>Gehsperre</a:t>
            </a:r>
            <a:r>
              <a:rPr lang="en-US" b="1" dirty="0" smtClean="0"/>
              <a:t>" action. Lodz, Poland, September 1942. </a:t>
            </a:r>
            <a:r>
              <a:rPr lang="en-US" dirty="0" err="1" smtClean="0"/>
              <a:t>Chelmno</a:t>
            </a:r>
            <a:r>
              <a:rPr lang="en-US" dirty="0" smtClean="0"/>
              <a:t> was located in the </a:t>
            </a:r>
            <a:r>
              <a:rPr lang="en-US" dirty="0" err="1" smtClean="0"/>
              <a:t>Wartheland</a:t>
            </a:r>
            <a:r>
              <a:rPr lang="en-US" dirty="0" smtClean="0"/>
              <a:t> administrative unit. SS and police authorities established the </a:t>
            </a:r>
            <a:r>
              <a:rPr lang="en-US" dirty="0" err="1" smtClean="0"/>
              <a:t>Chelmno</a:t>
            </a:r>
            <a:r>
              <a:rPr lang="en-US" dirty="0" smtClean="0"/>
              <a:t> killing center in order to annihilate the Jewish population of the </a:t>
            </a:r>
            <a:r>
              <a:rPr lang="en-US" dirty="0" err="1" smtClean="0"/>
              <a:t>Wartheland</a:t>
            </a:r>
            <a:r>
              <a:rPr lang="en-US" dirty="0" smtClean="0"/>
              <a:t>, including the inhabitants of the Lodz ghetto. It was the first stationary facility where poison gas was used for mass murder of Jews.  On January </a:t>
            </a:r>
            <a:r>
              <a:rPr lang="en-US" dirty="0"/>
              <a:t>16</a:t>
            </a:r>
            <a:r>
              <a:rPr lang="en-US" dirty="0" smtClean="0"/>
              <a:t>, the Germans </a:t>
            </a:r>
            <a:r>
              <a:rPr lang="en-US" dirty="0"/>
              <a:t>begin </a:t>
            </a:r>
            <a:r>
              <a:rPr lang="en-US" dirty="0" smtClean="0"/>
              <a:t>the mass </a:t>
            </a:r>
            <a:r>
              <a:rPr lang="en-US" dirty="0"/>
              <a:t>deportation of more than 65,000 Jews from Lodz to the </a:t>
            </a:r>
            <a:r>
              <a:rPr lang="en-US" dirty="0" err="1"/>
              <a:t>Chelmno</a:t>
            </a:r>
            <a:r>
              <a:rPr lang="en-US" dirty="0"/>
              <a:t> killing </a:t>
            </a:r>
            <a:r>
              <a:rPr lang="en-US" dirty="0" smtClean="0"/>
              <a:t>center. </a:t>
            </a:r>
            <a:endParaRPr lang="en-US" dirty="0"/>
          </a:p>
          <a:p>
            <a:endParaRPr lang="en-US" dirty="0"/>
          </a:p>
        </p:txBody>
      </p:sp>
      <p:sp>
        <p:nvSpPr>
          <p:cNvPr id="5" name="Rectangle 4"/>
          <p:cNvSpPr/>
          <p:nvPr/>
        </p:nvSpPr>
        <p:spPr>
          <a:xfrm>
            <a:off x="4953000" y="6581001"/>
            <a:ext cx="4572000" cy="276999"/>
          </a:xfrm>
          <a:prstGeom prst="rect">
            <a:avLst/>
          </a:prstGeom>
        </p:spPr>
        <p:txBody>
          <a:bodyPr>
            <a:spAutoFit/>
          </a:bodyPr>
          <a:lstStyle/>
          <a:p>
            <a:r>
              <a:rPr lang="en-US" sz="1200" dirty="0" smtClean="0"/>
              <a:t>http://www.ushmm.org/wlc/en/article.php?ModuleId=10005194</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0"/>
            <a:ext cx="6858000" cy="369332"/>
          </a:xfrm>
          <a:prstGeom prst="rect">
            <a:avLst/>
          </a:prstGeom>
        </p:spPr>
        <p:txBody>
          <a:bodyPr wrap="square">
            <a:spAutoFit/>
          </a:bodyPr>
          <a:lstStyle/>
          <a:p>
            <a:r>
              <a:rPr lang="en-US" b="1" dirty="0"/>
              <a:t>January 20, 1942: </a:t>
            </a:r>
            <a:r>
              <a:rPr lang="en-US" b="1" dirty="0" err="1"/>
              <a:t>Wannsee</a:t>
            </a:r>
            <a:r>
              <a:rPr lang="en-US" b="1" dirty="0"/>
              <a:t> Conference held near Berlin, Germany </a:t>
            </a:r>
          </a:p>
        </p:txBody>
      </p:sp>
      <p:pic>
        <p:nvPicPr>
          <p:cNvPr id="14338" name="Picture 2"/>
          <p:cNvPicPr>
            <a:picLocks noChangeAspect="1" noChangeArrowheads="1"/>
          </p:cNvPicPr>
          <p:nvPr/>
        </p:nvPicPr>
        <p:blipFill>
          <a:blip r:embed="rId2"/>
          <a:srcRect/>
          <a:stretch>
            <a:fillRect/>
          </a:stretch>
        </p:blipFill>
        <p:spPr bwMode="auto">
          <a:xfrm>
            <a:off x="1752600" y="457200"/>
            <a:ext cx="5489039" cy="3962400"/>
          </a:xfrm>
          <a:prstGeom prst="rect">
            <a:avLst/>
          </a:prstGeom>
          <a:noFill/>
          <a:ln w="9525">
            <a:noFill/>
            <a:miter lim="800000"/>
            <a:headEnd/>
            <a:tailEnd/>
          </a:ln>
          <a:effectLst/>
        </p:spPr>
      </p:pic>
      <p:sp>
        <p:nvSpPr>
          <p:cNvPr id="6" name="Rectangle 5"/>
          <p:cNvSpPr/>
          <p:nvPr/>
        </p:nvSpPr>
        <p:spPr>
          <a:xfrm>
            <a:off x="0" y="4572000"/>
            <a:ext cx="9144000" cy="2031325"/>
          </a:xfrm>
          <a:prstGeom prst="rect">
            <a:avLst/>
          </a:prstGeom>
        </p:spPr>
        <p:txBody>
          <a:bodyPr wrap="square">
            <a:spAutoFit/>
          </a:bodyPr>
          <a:lstStyle/>
          <a:p>
            <a:r>
              <a:rPr lang="en-US" b="1" dirty="0" smtClean="0"/>
              <a:t>SS General </a:t>
            </a:r>
            <a:r>
              <a:rPr lang="en-US" b="1" dirty="0" err="1" smtClean="0"/>
              <a:t>Reinhard</a:t>
            </a:r>
            <a:r>
              <a:rPr lang="en-US" b="1" dirty="0" smtClean="0"/>
              <a:t> </a:t>
            </a:r>
            <a:r>
              <a:rPr lang="en-US" b="1" dirty="0" err="1" smtClean="0"/>
              <a:t>Heydrich</a:t>
            </a:r>
            <a:r>
              <a:rPr lang="en-US" b="1" dirty="0" smtClean="0"/>
              <a:t>. Germany, date uncertain.</a:t>
            </a:r>
          </a:p>
          <a:p>
            <a:r>
              <a:rPr lang="en-US" dirty="0" smtClean="0"/>
              <a:t>On January 20, 1942, 15 high-ranking Nazi Party and German government officials gathered at a villa in the Berlin suburb of </a:t>
            </a:r>
            <a:r>
              <a:rPr lang="en-US" dirty="0" err="1" smtClean="0"/>
              <a:t>Wannsee</a:t>
            </a:r>
            <a:r>
              <a:rPr lang="en-US" dirty="0" smtClean="0"/>
              <a:t> to discuss and coordinate the implementation of what they called the "Final Solution of the Jewish Question." In 1941 Hitler authorized this European-wide scheme for mass murder. </a:t>
            </a:r>
            <a:r>
              <a:rPr lang="en-US" dirty="0" err="1" smtClean="0"/>
              <a:t>Heydrich</a:t>
            </a:r>
            <a:r>
              <a:rPr lang="en-US" dirty="0" smtClean="0"/>
              <a:t> convened the </a:t>
            </a:r>
            <a:r>
              <a:rPr lang="en-US" dirty="0" err="1" smtClean="0"/>
              <a:t>Wannsee</a:t>
            </a:r>
            <a:r>
              <a:rPr lang="en-US" dirty="0" smtClean="0"/>
              <a:t> Conference to inform and secure support from government ministries and other interested agencies relevant to the implementation of the “Final Solution.”</a:t>
            </a:r>
            <a:endParaRPr lang="en-US" dirty="0"/>
          </a:p>
        </p:txBody>
      </p:sp>
      <p:sp>
        <p:nvSpPr>
          <p:cNvPr id="7" name="Rectangle 6"/>
          <p:cNvSpPr/>
          <p:nvPr/>
        </p:nvSpPr>
        <p:spPr>
          <a:xfrm>
            <a:off x="5029200" y="6581001"/>
            <a:ext cx="4572000" cy="276999"/>
          </a:xfrm>
          <a:prstGeom prst="rect">
            <a:avLst/>
          </a:prstGeom>
        </p:spPr>
        <p:txBody>
          <a:bodyPr>
            <a:spAutoFit/>
          </a:bodyPr>
          <a:lstStyle/>
          <a:p>
            <a:r>
              <a:rPr lang="en-US" sz="1200" dirty="0" smtClean="0"/>
              <a:t>http://www.ushmm.org/wlc/en/article.php?ModuleId=10005477</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lvl="0"/>
            <a:r>
              <a:rPr lang="en-US" b="1" dirty="0"/>
              <a:t>March 27, 1942: Germans begin the deportation of more than 65,000 Jews from </a:t>
            </a:r>
            <a:r>
              <a:rPr lang="en-US" b="1" dirty="0" smtClean="0"/>
              <a:t>Drancy to </a:t>
            </a:r>
            <a:r>
              <a:rPr lang="en-US" b="1" dirty="0"/>
              <a:t>the east </a:t>
            </a:r>
          </a:p>
        </p:txBody>
      </p:sp>
      <p:pic>
        <p:nvPicPr>
          <p:cNvPr id="17409" name="Picture 1"/>
          <p:cNvPicPr>
            <a:picLocks noChangeAspect="1" noChangeArrowheads="1"/>
          </p:cNvPicPr>
          <p:nvPr/>
        </p:nvPicPr>
        <p:blipFill>
          <a:blip r:embed="rId2"/>
          <a:srcRect/>
          <a:stretch>
            <a:fillRect/>
          </a:stretch>
        </p:blipFill>
        <p:spPr bwMode="auto">
          <a:xfrm>
            <a:off x="1447800" y="609600"/>
            <a:ext cx="6331757" cy="3581400"/>
          </a:xfrm>
          <a:prstGeom prst="rect">
            <a:avLst/>
          </a:prstGeom>
          <a:noFill/>
          <a:ln w="9525">
            <a:noFill/>
            <a:miter lim="800000"/>
            <a:headEnd/>
            <a:tailEnd/>
          </a:ln>
          <a:effectLst/>
        </p:spPr>
      </p:pic>
      <p:sp>
        <p:nvSpPr>
          <p:cNvPr id="4" name="Rectangle 3"/>
          <p:cNvSpPr/>
          <p:nvPr/>
        </p:nvSpPr>
        <p:spPr>
          <a:xfrm>
            <a:off x="0" y="4648200"/>
            <a:ext cx="9144000" cy="1754326"/>
          </a:xfrm>
          <a:prstGeom prst="rect">
            <a:avLst/>
          </a:prstGeom>
        </p:spPr>
        <p:txBody>
          <a:bodyPr wrap="square">
            <a:spAutoFit/>
          </a:bodyPr>
          <a:lstStyle/>
          <a:p>
            <a:r>
              <a:rPr lang="en-US" b="1" dirty="0" smtClean="0"/>
              <a:t>This multistory complex served as the Drancy transit camp. The overwhelming majority of Jews deported from France were held here prior to their deportation. Drancy, France, 1941-1944. </a:t>
            </a:r>
          </a:p>
          <a:p>
            <a:r>
              <a:rPr lang="en-US" dirty="0" smtClean="0"/>
              <a:t>The Drancy camp was established by the Germans in August 1941 as an internment camp for foreign Jews in France; it later became the major transit camp for the deportations of Jews from France.</a:t>
            </a:r>
            <a:endParaRPr lang="en-US" dirty="0"/>
          </a:p>
        </p:txBody>
      </p:sp>
      <p:sp>
        <p:nvSpPr>
          <p:cNvPr id="5" name="Rectangle 4"/>
          <p:cNvSpPr/>
          <p:nvPr/>
        </p:nvSpPr>
        <p:spPr>
          <a:xfrm>
            <a:off x="4876800" y="6581001"/>
            <a:ext cx="4572000" cy="276999"/>
          </a:xfrm>
          <a:prstGeom prst="rect">
            <a:avLst/>
          </a:prstGeom>
        </p:spPr>
        <p:txBody>
          <a:bodyPr>
            <a:spAutoFit/>
          </a:bodyPr>
          <a:lstStyle/>
          <a:p>
            <a:r>
              <a:rPr lang="en-US" sz="1200" dirty="0" smtClean="0"/>
              <a:t>http://www.ushmm.org/wlc/en/article.php?ModuleId=10005215</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23999" y="685800"/>
            <a:ext cx="6149051" cy="3886200"/>
          </a:xfrm>
          <a:prstGeom prst="rect">
            <a:avLst/>
          </a:prstGeom>
          <a:noFill/>
          <a:ln w="9525">
            <a:noFill/>
            <a:miter lim="800000"/>
            <a:headEnd/>
            <a:tailEnd/>
          </a:ln>
          <a:effectLst/>
        </p:spPr>
      </p:pic>
      <p:sp>
        <p:nvSpPr>
          <p:cNvPr id="5" name="Rectangle 4"/>
          <p:cNvSpPr/>
          <p:nvPr/>
        </p:nvSpPr>
        <p:spPr>
          <a:xfrm>
            <a:off x="0" y="4876800"/>
            <a:ext cx="9144000" cy="1477328"/>
          </a:xfrm>
          <a:prstGeom prst="rect">
            <a:avLst/>
          </a:prstGeom>
        </p:spPr>
        <p:txBody>
          <a:bodyPr wrap="square">
            <a:spAutoFit/>
          </a:bodyPr>
          <a:lstStyle/>
          <a:p>
            <a:r>
              <a:rPr lang="en-US" b="1" dirty="0" smtClean="0"/>
              <a:t>Adolf Hitler greets President Paul von Hindenburg, March 21, 1933</a:t>
            </a:r>
          </a:p>
          <a:p>
            <a:r>
              <a:rPr lang="en-US" dirty="0" smtClean="0"/>
              <a:t>Recently appointed as German chancellor, Adolf Hitler greets President Paul von Hindenburg in Potsdam, Germany, on March 21, 1933. Hitler appears in civilian dress, bowing in deference to the heavily decorated von Hindenburg. The March 5, 1933, elections had conferred legitimacy on Hitler's leadership</a:t>
            </a:r>
            <a:endParaRPr lang="en-US" dirty="0"/>
          </a:p>
        </p:txBody>
      </p:sp>
      <p:sp>
        <p:nvSpPr>
          <p:cNvPr id="6" name="Rectangle 5"/>
          <p:cNvSpPr/>
          <p:nvPr/>
        </p:nvSpPr>
        <p:spPr>
          <a:xfrm>
            <a:off x="228600" y="0"/>
            <a:ext cx="8305800" cy="369332"/>
          </a:xfrm>
          <a:prstGeom prst="rect">
            <a:avLst/>
          </a:prstGeom>
        </p:spPr>
        <p:txBody>
          <a:bodyPr wrap="square">
            <a:spAutoFit/>
          </a:bodyPr>
          <a:lstStyle/>
          <a:p>
            <a:pPr lvl="0"/>
            <a:r>
              <a:rPr lang="en-US" b="1" dirty="0"/>
              <a:t>January 30, 1933</a:t>
            </a:r>
            <a:r>
              <a:rPr lang="en-US" b="1" dirty="0" smtClean="0"/>
              <a:t>: President </a:t>
            </a:r>
            <a:r>
              <a:rPr lang="en-US" b="1" dirty="0"/>
              <a:t>Hindenburg appoints Adolf Hitler Chancellor of Germany </a:t>
            </a:r>
          </a:p>
        </p:txBody>
      </p:sp>
      <p:sp>
        <p:nvSpPr>
          <p:cNvPr id="7" name="Rectangle 6"/>
          <p:cNvSpPr/>
          <p:nvPr/>
        </p:nvSpPr>
        <p:spPr>
          <a:xfrm>
            <a:off x="4572000" y="6581001"/>
            <a:ext cx="4572000" cy="276999"/>
          </a:xfrm>
          <a:prstGeom prst="rect">
            <a:avLst/>
          </a:prstGeom>
        </p:spPr>
        <p:txBody>
          <a:bodyPr>
            <a:spAutoFit/>
          </a:bodyPr>
          <a:lstStyle/>
          <a:p>
            <a:r>
              <a:rPr lang="en-US" sz="1200" dirty="0" smtClean="0"/>
              <a:t>http://www.ushmm.org/propaganda/archive/hitler-hindenburg/</a:t>
            </a:r>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0"/>
            <a:ext cx="7162800" cy="369332"/>
          </a:xfrm>
          <a:prstGeom prst="rect">
            <a:avLst/>
          </a:prstGeom>
        </p:spPr>
        <p:txBody>
          <a:bodyPr wrap="square">
            <a:spAutoFit/>
          </a:bodyPr>
          <a:lstStyle/>
          <a:p>
            <a:pPr lvl="0"/>
            <a:r>
              <a:rPr lang="en-US" b="1" dirty="0"/>
              <a:t>July </a:t>
            </a:r>
            <a:r>
              <a:rPr lang="en-US" b="1" dirty="0" smtClean="0"/>
              <a:t>15,1942</a:t>
            </a:r>
            <a:r>
              <a:rPr lang="en-US" b="1" dirty="0"/>
              <a:t>: </a:t>
            </a:r>
            <a:r>
              <a:rPr lang="en-US" b="1" dirty="0" smtClean="0"/>
              <a:t>Systematic deportations from the Netherlands begin</a:t>
            </a:r>
            <a:endParaRPr lang="en-US" b="1" dirty="0"/>
          </a:p>
        </p:txBody>
      </p:sp>
      <p:sp>
        <p:nvSpPr>
          <p:cNvPr id="3" name="Rectangle 2"/>
          <p:cNvSpPr/>
          <p:nvPr/>
        </p:nvSpPr>
        <p:spPr>
          <a:xfrm>
            <a:off x="0" y="5181600"/>
            <a:ext cx="9144000" cy="1477328"/>
          </a:xfrm>
          <a:prstGeom prst="rect">
            <a:avLst/>
          </a:prstGeom>
        </p:spPr>
        <p:txBody>
          <a:bodyPr wrap="square">
            <a:spAutoFit/>
          </a:bodyPr>
          <a:lstStyle/>
          <a:p>
            <a:r>
              <a:rPr lang="en-US" b="1" dirty="0" smtClean="0"/>
              <a:t>Arrival of Jews at the </a:t>
            </a:r>
            <a:r>
              <a:rPr lang="en-US" b="1" dirty="0" err="1" smtClean="0"/>
              <a:t>Westerbork</a:t>
            </a:r>
            <a:r>
              <a:rPr lang="en-US" b="1" dirty="0" smtClean="0"/>
              <a:t> transit camp. The Netherlands, 1942. </a:t>
            </a:r>
          </a:p>
          <a:p>
            <a:r>
              <a:rPr lang="en-US" dirty="0" smtClean="0"/>
              <a:t>Jews in the Netherlands have been concentrated in the </a:t>
            </a:r>
            <a:r>
              <a:rPr lang="en-US" dirty="0" err="1" smtClean="0"/>
              <a:t>Westerbork</a:t>
            </a:r>
            <a:r>
              <a:rPr lang="en-US" dirty="0" smtClean="0"/>
              <a:t> transit camp before their deportation to killing centers in the east. Beginning on July 15, 1942, the Germans deport nearly 100,000 Jews from </a:t>
            </a:r>
            <a:r>
              <a:rPr lang="en-US" dirty="0" err="1" smtClean="0"/>
              <a:t>Westerbork</a:t>
            </a:r>
            <a:r>
              <a:rPr lang="en-US" dirty="0" smtClean="0"/>
              <a:t> and the overwhelming majority of those deported are killed upon arrival in the camps. </a:t>
            </a:r>
            <a:endParaRPr lang="en-US" dirty="0"/>
          </a:p>
        </p:txBody>
      </p:sp>
      <p:pic>
        <p:nvPicPr>
          <p:cNvPr id="15361" name="Picture 1"/>
          <p:cNvPicPr>
            <a:picLocks noChangeAspect="1" noChangeArrowheads="1"/>
          </p:cNvPicPr>
          <p:nvPr/>
        </p:nvPicPr>
        <p:blipFill>
          <a:blip r:embed="rId2"/>
          <a:srcRect/>
          <a:stretch>
            <a:fillRect/>
          </a:stretch>
        </p:blipFill>
        <p:spPr bwMode="auto">
          <a:xfrm>
            <a:off x="1524000" y="762000"/>
            <a:ext cx="6073188" cy="3972878"/>
          </a:xfrm>
          <a:prstGeom prst="rect">
            <a:avLst/>
          </a:prstGeom>
          <a:noFill/>
          <a:ln w="9525">
            <a:noFill/>
            <a:miter lim="800000"/>
            <a:headEnd/>
            <a:tailEnd/>
          </a:ln>
          <a:effectLst/>
        </p:spPr>
      </p:pic>
      <p:sp>
        <p:nvSpPr>
          <p:cNvPr id="5" name="Rectangle 4"/>
          <p:cNvSpPr/>
          <p:nvPr/>
        </p:nvSpPr>
        <p:spPr>
          <a:xfrm>
            <a:off x="4876800" y="6581001"/>
            <a:ext cx="4572000" cy="276999"/>
          </a:xfrm>
          <a:prstGeom prst="rect">
            <a:avLst/>
          </a:prstGeom>
        </p:spPr>
        <p:txBody>
          <a:bodyPr>
            <a:spAutoFit/>
          </a:bodyPr>
          <a:lstStyle/>
          <a:p>
            <a:r>
              <a:rPr lang="en-US" sz="1200" dirty="0" smtClean="0"/>
              <a:t>http://www.ushmm.org/wlc/en/article.php?ModuleId=10005436</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lvl="0"/>
            <a:r>
              <a:rPr lang="en-US" b="1" dirty="0" smtClean="0"/>
              <a:t>July 22, 1942: Germans begin the mass deportation of over 300,000 Jews from the Warsaw ghetto to the Treblinka killing center. </a:t>
            </a:r>
            <a:endParaRPr lang="en-US" b="1" dirty="0"/>
          </a:p>
        </p:txBody>
      </p:sp>
      <p:sp>
        <p:nvSpPr>
          <p:cNvPr id="3" name="Rectangle 2"/>
          <p:cNvSpPr/>
          <p:nvPr/>
        </p:nvSpPr>
        <p:spPr>
          <a:xfrm>
            <a:off x="0" y="4800600"/>
            <a:ext cx="9144000" cy="1754326"/>
          </a:xfrm>
          <a:prstGeom prst="rect">
            <a:avLst/>
          </a:prstGeom>
        </p:spPr>
        <p:txBody>
          <a:bodyPr wrap="square">
            <a:spAutoFit/>
          </a:bodyPr>
          <a:lstStyle/>
          <a:p>
            <a:r>
              <a:rPr lang="en-US" b="1" dirty="0" smtClean="0"/>
              <a:t>Jews under guard during deportation from Warsaw. Warsaw, Poland, July-September 1942. </a:t>
            </a:r>
          </a:p>
          <a:p>
            <a:r>
              <a:rPr lang="en-US" dirty="0" smtClean="0"/>
              <a:t>From July 22 until September 12, 1942, German SS and police units, assisted by auxiliaries, carried out mass deportations from the Warsaw ghetto to  Treblinka. During this period, the Germans deported about 265,000 Jews from Warsaw; they killed approximately 35,000 Jews inside the ghetto during the operation. By September 12, 1942, Germans complete the mass deportation of about 265,000 Jews from Warsaw to Treblinka.</a:t>
            </a:r>
            <a:endParaRPr lang="en-US" dirty="0"/>
          </a:p>
        </p:txBody>
      </p:sp>
      <p:pic>
        <p:nvPicPr>
          <p:cNvPr id="32770" name="Picture 2"/>
          <p:cNvPicPr>
            <a:picLocks noChangeAspect="1" noChangeArrowheads="1"/>
          </p:cNvPicPr>
          <p:nvPr/>
        </p:nvPicPr>
        <p:blipFill>
          <a:blip r:embed="rId2"/>
          <a:srcRect/>
          <a:stretch>
            <a:fillRect/>
          </a:stretch>
        </p:blipFill>
        <p:spPr bwMode="auto">
          <a:xfrm>
            <a:off x="1828800" y="838200"/>
            <a:ext cx="5475449" cy="3810000"/>
          </a:xfrm>
          <a:prstGeom prst="rect">
            <a:avLst/>
          </a:prstGeom>
          <a:noFill/>
          <a:ln w="9525">
            <a:noFill/>
            <a:miter lim="800000"/>
            <a:headEnd/>
            <a:tailEnd/>
          </a:ln>
          <a:effectLst/>
        </p:spPr>
      </p:pic>
      <p:sp>
        <p:nvSpPr>
          <p:cNvPr id="5" name="Rectangle 4"/>
          <p:cNvSpPr/>
          <p:nvPr/>
        </p:nvSpPr>
        <p:spPr>
          <a:xfrm>
            <a:off x="4800600" y="6581001"/>
            <a:ext cx="4572000" cy="276999"/>
          </a:xfrm>
          <a:prstGeom prst="rect">
            <a:avLst/>
          </a:prstGeom>
        </p:spPr>
        <p:txBody>
          <a:bodyPr>
            <a:spAutoFit/>
          </a:bodyPr>
          <a:lstStyle/>
          <a:p>
            <a:r>
              <a:rPr lang="en-US" sz="1200" dirty="0" smtClean="0"/>
              <a:t>http://www.ushmm.org/wlc/en/article.php?ModuleId=10005069</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lvl="0"/>
            <a:r>
              <a:rPr lang="en-US" b="1" dirty="0" smtClean="0"/>
              <a:t>November, </a:t>
            </a:r>
            <a:r>
              <a:rPr lang="en-US" b="1" dirty="0"/>
              <a:t>1942: T</a:t>
            </a:r>
            <a:r>
              <a:rPr lang="en-US" b="1" dirty="0" smtClean="0"/>
              <a:t>he Soviet army launched a massive counteroffensive against the German Sixth Army</a:t>
            </a:r>
            <a:endParaRPr lang="en-US" b="1" dirty="0"/>
          </a:p>
        </p:txBody>
      </p:sp>
      <p:sp>
        <p:nvSpPr>
          <p:cNvPr id="3" name="Rectangle 2"/>
          <p:cNvSpPr/>
          <p:nvPr/>
        </p:nvSpPr>
        <p:spPr>
          <a:xfrm>
            <a:off x="0" y="4648200"/>
            <a:ext cx="9144000" cy="1754326"/>
          </a:xfrm>
          <a:prstGeom prst="rect">
            <a:avLst/>
          </a:prstGeom>
        </p:spPr>
        <p:txBody>
          <a:bodyPr wrap="square">
            <a:spAutoFit/>
          </a:bodyPr>
          <a:lstStyle/>
          <a:p>
            <a:r>
              <a:rPr lang="en-US" b="1" dirty="0" smtClean="0"/>
              <a:t>German soldiers in the Soviet Union during a December 1943 Soviet offensive on the eastern front. German troops invaded Soviet territory in June 1941 but faced counteroffensives following the battle of Stalingrad. December 16, 1943.</a:t>
            </a:r>
          </a:p>
          <a:p>
            <a:r>
              <a:rPr lang="en-US" dirty="0" smtClean="0"/>
              <a:t>The Soviet troops encircled and trapped the German forces. Following six more weeks of fierce combat in which both sides took heavy casualties, some 91,000 surviving German soldiers surrendered between January 31 and February 2, 1943. </a:t>
            </a:r>
            <a:endParaRPr lang="en-US" dirty="0"/>
          </a:p>
        </p:txBody>
      </p:sp>
      <p:pic>
        <p:nvPicPr>
          <p:cNvPr id="16385" name="Picture 1"/>
          <p:cNvPicPr>
            <a:picLocks noChangeAspect="1" noChangeArrowheads="1"/>
          </p:cNvPicPr>
          <p:nvPr/>
        </p:nvPicPr>
        <p:blipFill>
          <a:blip r:embed="rId2"/>
          <a:srcRect/>
          <a:stretch>
            <a:fillRect/>
          </a:stretch>
        </p:blipFill>
        <p:spPr bwMode="auto">
          <a:xfrm>
            <a:off x="1676400" y="457200"/>
            <a:ext cx="5638594" cy="3981450"/>
          </a:xfrm>
          <a:prstGeom prst="rect">
            <a:avLst/>
          </a:prstGeom>
          <a:noFill/>
          <a:ln w="9525">
            <a:noFill/>
            <a:miter lim="800000"/>
            <a:headEnd/>
            <a:tailEnd/>
          </a:ln>
          <a:effectLst/>
        </p:spPr>
      </p:pic>
      <p:sp>
        <p:nvSpPr>
          <p:cNvPr id="5" name="Rectangle 4"/>
          <p:cNvSpPr/>
          <p:nvPr/>
        </p:nvSpPr>
        <p:spPr>
          <a:xfrm>
            <a:off x="4953000" y="6581001"/>
            <a:ext cx="4572000" cy="276999"/>
          </a:xfrm>
          <a:prstGeom prst="rect">
            <a:avLst/>
          </a:prstGeom>
        </p:spPr>
        <p:txBody>
          <a:bodyPr>
            <a:spAutoFit/>
          </a:bodyPr>
          <a:lstStyle/>
          <a:p>
            <a:r>
              <a:rPr lang="en-US" sz="1200" dirty="0" smtClean="0"/>
              <a:t>http://www.ushmm.org/wlc/en/article.php?ModuleId=10005507</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0"/>
            <a:ext cx="4615110" cy="369332"/>
          </a:xfrm>
          <a:prstGeom prst="rect">
            <a:avLst/>
          </a:prstGeom>
        </p:spPr>
        <p:txBody>
          <a:bodyPr wrap="none">
            <a:spAutoFit/>
          </a:bodyPr>
          <a:lstStyle/>
          <a:p>
            <a:pPr lvl="0"/>
            <a:r>
              <a:rPr lang="en-US" b="1" dirty="0" smtClean="0"/>
              <a:t>April 19, 1943: Warsaw ghetto uprising begins </a:t>
            </a:r>
            <a:endParaRPr lang="en-US" b="1" dirty="0"/>
          </a:p>
        </p:txBody>
      </p:sp>
      <p:sp>
        <p:nvSpPr>
          <p:cNvPr id="3" name="Rectangle 2"/>
          <p:cNvSpPr/>
          <p:nvPr/>
        </p:nvSpPr>
        <p:spPr>
          <a:xfrm>
            <a:off x="0" y="4572000"/>
            <a:ext cx="9144000" cy="1754326"/>
          </a:xfrm>
          <a:prstGeom prst="rect">
            <a:avLst/>
          </a:prstGeom>
        </p:spPr>
        <p:txBody>
          <a:bodyPr wrap="square">
            <a:spAutoFit/>
          </a:bodyPr>
          <a:lstStyle/>
          <a:p>
            <a:r>
              <a:rPr lang="en-US" b="1" dirty="0" smtClean="0"/>
              <a:t>German soldiers direct artillery against a pocket of resistance during the Warsaw ghetto uprising. Warsaw, Poland, April 19-May 16, 1943.</a:t>
            </a:r>
          </a:p>
          <a:p>
            <a:r>
              <a:rPr lang="en-US" dirty="0" smtClean="0"/>
              <a:t>The German forces intended to begin the operation to liquidate the Warsaw ghetto on April 19, 1943, the eve of Passover. When SS and police units entered the ghetto that morning, the streets were deserted. Nearly all of the residents of the ghetto had gone into hiding places or bunkers. The renewal of deportations was the signal for an armed uprising within the ghetto.</a:t>
            </a:r>
            <a:endParaRPr lang="en-US" dirty="0"/>
          </a:p>
        </p:txBody>
      </p:sp>
      <p:pic>
        <p:nvPicPr>
          <p:cNvPr id="33794" name="Picture 2"/>
          <p:cNvPicPr>
            <a:picLocks noChangeAspect="1" noChangeArrowheads="1"/>
          </p:cNvPicPr>
          <p:nvPr/>
        </p:nvPicPr>
        <p:blipFill>
          <a:blip r:embed="rId2"/>
          <a:srcRect/>
          <a:stretch>
            <a:fillRect/>
          </a:stretch>
        </p:blipFill>
        <p:spPr bwMode="auto">
          <a:xfrm>
            <a:off x="1676400" y="533400"/>
            <a:ext cx="5681709" cy="3657600"/>
          </a:xfrm>
          <a:prstGeom prst="rect">
            <a:avLst/>
          </a:prstGeom>
          <a:noFill/>
          <a:ln w="9525">
            <a:noFill/>
            <a:miter lim="800000"/>
            <a:headEnd/>
            <a:tailEnd/>
          </a:ln>
          <a:effectLst/>
        </p:spPr>
      </p:pic>
      <p:sp>
        <p:nvSpPr>
          <p:cNvPr id="5" name="Rectangle 4"/>
          <p:cNvSpPr/>
          <p:nvPr/>
        </p:nvSpPr>
        <p:spPr>
          <a:xfrm>
            <a:off x="4953000" y="6581001"/>
            <a:ext cx="4572000" cy="276999"/>
          </a:xfrm>
          <a:prstGeom prst="rect">
            <a:avLst/>
          </a:prstGeom>
        </p:spPr>
        <p:txBody>
          <a:bodyPr>
            <a:spAutoFit/>
          </a:bodyPr>
          <a:lstStyle/>
          <a:p>
            <a:r>
              <a:rPr lang="en-US" sz="1200" dirty="0" smtClean="0"/>
              <a:t>http://www.ushmm.org/wlc/en/article.php?ModuleId=10005188</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9144000" cy="923330"/>
          </a:xfrm>
          <a:prstGeom prst="rect">
            <a:avLst/>
          </a:prstGeom>
        </p:spPr>
        <p:txBody>
          <a:bodyPr wrap="square">
            <a:spAutoFit/>
          </a:bodyPr>
          <a:lstStyle/>
          <a:p>
            <a:r>
              <a:rPr lang="en-US" b="1" dirty="0"/>
              <a:t>March 19, 1944: Germans forces occupy </a:t>
            </a:r>
            <a:r>
              <a:rPr lang="en-US" b="1" dirty="0" smtClean="0"/>
              <a:t>Hungary </a:t>
            </a:r>
          </a:p>
          <a:p>
            <a:r>
              <a:rPr lang="en-US" b="1" dirty="0" smtClean="0"/>
              <a:t>May 15, 1944: Germans begin the mass deportation of about 440,000 Jews from Hungary </a:t>
            </a:r>
          </a:p>
          <a:p>
            <a:pPr lvl="0"/>
            <a:r>
              <a:rPr lang="en-US" b="1" dirty="0" smtClean="0"/>
              <a:t> </a:t>
            </a:r>
            <a:endParaRPr lang="en-US" b="1" dirty="0"/>
          </a:p>
        </p:txBody>
      </p:sp>
      <p:sp>
        <p:nvSpPr>
          <p:cNvPr id="3" name="Rectangle 2"/>
          <p:cNvSpPr/>
          <p:nvPr/>
        </p:nvSpPr>
        <p:spPr>
          <a:xfrm>
            <a:off x="5029200" y="6581001"/>
            <a:ext cx="4572000" cy="276999"/>
          </a:xfrm>
          <a:prstGeom prst="rect">
            <a:avLst/>
          </a:prstGeom>
        </p:spPr>
        <p:txBody>
          <a:bodyPr>
            <a:spAutoFit/>
          </a:bodyPr>
          <a:lstStyle/>
          <a:p>
            <a:r>
              <a:rPr lang="en-US" sz="1200" dirty="0" smtClean="0"/>
              <a:t>http://www.ushmm.org/wlc/en/article.php?ModuleId=10005458</a:t>
            </a:r>
            <a:endParaRPr lang="en-US" sz="1200" dirty="0"/>
          </a:p>
        </p:txBody>
      </p:sp>
      <p:sp>
        <p:nvSpPr>
          <p:cNvPr id="5" name="Rectangle 4"/>
          <p:cNvSpPr/>
          <p:nvPr/>
        </p:nvSpPr>
        <p:spPr>
          <a:xfrm>
            <a:off x="0" y="4549676"/>
            <a:ext cx="9144000" cy="2308324"/>
          </a:xfrm>
          <a:prstGeom prst="rect">
            <a:avLst/>
          </a:prstGeom>
        </p:spPr>
        <p:txBody>
          <a:bodyPr wrap="square">
            <a:spAutoFit/>
          </a:bodyPr>
          <a:lstStyle/>
          <a:p>
            <a:r>
              <a:rPr lang="en-US" b="1" dirty="0" smtClean="0"/>
              <a:t>Deportation of Hungarian Jews. </a:t>
            </a:r>
            <a:r>
              <a:rPr lang="en-US" b="1" dirty="0" err="1" smtClean="0"/>
              <a:t>Koszeg</a:t>
            </a:r>
            <a:r>
              <a:rPr lang="en-US" b="1" dirty="0" smtClean="0"/>
              <a:t>, Hungary, May 1944. </a:t>
            </a:r>
          </a:p>
          <a:p>
            <a:r>
              <a:rPr lang="en-US" dirty="0" smtClean="0"/>
              <a:t>After the German defeat at Stalingrad on the eastern front in 1942-1943, Prime Minister </a:t>
            </a:r>
            <a:r>
              <a:rPr lang="en-US" dirty="0" err="1" smtClean="0"/>
              <a:t>Miklos</a:t>
            </a:r>
            <a:r>
              <a:rPr lang="en-US" dirty="0" smtClean="0"/>
              <a:t> </a:t>
            </a:r>
            <a:r>
              <a:rPr lang="en-US" dirty="0" err="1" smtClean="0"/>
              <a:t>Kallay</a:t>
            </a:r>
            <a:r>
              <a:rPr lang="en-US" dirty="0" smtClean="0"/>
              <a:t> sought to negotiate a separate armistice for Hungary with the western Allies. In order to forestall these efforts, German forces occupied Hungary on March 19, 1944. The Hungarian authorities began to systematically deport the Hungarian Jews. In less than two months, nearly 440,000 Jews were deported from Hungary and most were deported to Auschwitz.  By the end of July 1944, the only Jewish community left in Hungary was that of Budapest, the capital. </a:t>
            </a:r>
          </a:p>
          <a:p>
            <a:endParaRPr lang="en-US" dirty="0"/>
          </a:p>
        </p:txBody>
      </p:sp>
      <p:pic>
        <p:nvPicPr>
          <p:cNvPr id="6" name="Picture 2"/>
          <p:cNvPicPr>
            <a:picLocks noChangeAspect="1" noChangeArrowheads="1"/>
          </p:cNvPicPr>
          <p:nvPr/>
        </p:nvPicPr>
        <p:blipFill>
          <a:blip r:embed="rId2"/>
          <a:srcRect/>
          <a:stretch>
            <a:fillRect/>
          </a:stretch>
        </p:blipFill>
        <p:spPr bwMode="auto">
          <a:xfrm>
            <a:off x="1752600" y="762000"/>
            <a:ext cx="5609492" cy="36461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0"/>
            <a:ext cx="6858000" cy="369332"/>
          </a:xfrm>
          <a:prstGeom prst="rect">
            <a:avLst/>
          </a:prstGeom>
        </p:spPr>
        <p:txBody>
          <a:bodyPr wrap="square">
            <a:spAutoFit/>
          </a:bodyPr>
          <a:lstStyle/>
          <a:p>
            <a:pPr lvl="0"/>
            <a:r>
              <a:rPr lang="en-US" b="1" dirty="0"/>
              <a:t>June 6, 1944: D-Day: Allied forces invade Normandy, France </a:t>
            </a:r>
          </a:p>
        </p:txBody>
      </p:sp>
      <p:pic>
        <p:nvPicPr>
          <p:cNvPr id="36866" name="Picture 2"/>
          <p:cNvPicPr>
            <a:picLocks noChangeAspect="1" noChangeArrowheads="1"/>
          </p:cNvPicPr>
          <p:nvPr/>
        </p:nvPicPr>
        <p:blipFill>
          <a:blip r:embed="rId2"/>
          <a:srcRect/>
          <a:stretch>
            <a:fillRect/>
          </a:stretch>
        </p:blipFill>
        <p:spPr bwMode="auto">
          <a:xfrm>
            <a:off x="2057400" y="457200"/>
            <a:ext cx="4889500" cy="3810000"/>
          </a:xfrm>
          <a:prstGeom prst="rect">
            <a:avLst/>
          </a:prstGeom>
          <a:noFill/>
          <a:ln w="9525">
            <a:noFill/>
            <a:miter lim="800000"/>
            <a:headEnd/>
            <a:tailEnd/>
          </a:ln>
          <a:effectLst/>
        </p:spPr>
      </p:pic>
      <p:sp>
        <p:nvSpPr>
          <p:cNvPr id="5" name="Rectangle 4"/>
          <p:cNvSpPr/>
          <p:nvPr/>
        </p:nvSpPr>
        <p:spPr>
          <a:xfrm>
            <a:off x="0" y="4272677"/>
            <a:ext cx="9144000" cy="2585323"/>
          </a:xfrm>
          <a:prstGeom prst="rect">
            <a:avLst/>
          </a:prstGeom>
        </p:spPr>
        <p:txBody>
          <a:bodyPr wrap="square">
            <a:spAutoFit/>
          </a:bodyPr>
          <a:lstStyle/>
          <a:p>
            <a:r>
              <a:rPr lang="en-US" b="1" dirty="0" smtClean="0"/>
              <a:t>General Dwight D. Eisenhower visits with paratroopers of the 101st Airborne Division just hours before their jump into German-occupied France. June 5, 1944. </a:t>
            </a:r>
          </a:p>
          <a:p>
            <a:r>
              <a:rPr lang="en-US" dirty="0" smtClean="0"/>
              <a:t>On June 6, 1944, under overall command of General Dwight D. Eisenhower and, on the ground, of British General Bernard Montgomery, more than 130,000 Allied troops landed on five beaches, code named Omaha, Gold, Juno, Sword, and Utah.  The night before, 23,000 paratroopers landed in France behind the German defensive lines. The invasion force of more than 155,000 troops included 50,000 vehicles (including 1,000 tanks). Nearly 7,000 naval craft and more than 11,500 aircraft supported the invasion. </a:t>
            </a:r>
          </a:p>
          <a:p>
            <a:endParaRPr lang="en-US" dirty="0"/>
          </a:p>
        </p:txBody>
      </p:sp>
      <p:sp>
        <p:nvSpPr>
          <p:cNvPr id="6" name="Rectangle 5"/>
          <p:cNvSpPr/>
          <p:nvPr/>
        </p:nvSpPr>
        <p:spPr>
          <a:xfrm>
            <a:off x="5029200" y="6581001"/>
            <a:ext cx="4572000" cy="276999"/>
          </a:xfrm>
          <a:prstGeom prst="rect">
            <a:avLst/>
          </a:prstGeom>
        </p:spPr>
        <p:txBody>
          <a:bodyPr>
            <a:spAutoFit/>
          </a:bodyPr>
          <a:lstStyle/>
          <a:p>
            <a:r>
              <a:rPr lang="en-US" sz="1200" dirty="0" smtClean="0"/>
              <a:t>http://www.ushmm.org/wlc/en/article.php?ModuleId=10005158</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lvl="0"/>
            <a:r>
              <a:rPr lang="en-US" b="1" dirty="0"/>
              <a:t>January 18, 1945: Death march of nearly 60,000 prisoners from the Auschwitz camp system in southern Poland </a:t>
            </a:r>
          </a:p>
        </p:txBody>
      </p:sp>
      <p:pic>
        <p:nvPicPr>
          <p:cNvPr id="37890" name="Picture 2"/>
          <p:cNvPicPr>
            <a:picLocks noChangeAspect="1" noChangeArrowheads="1"/>
          </p:cNvPicPr>
          <p:nvPr/>
        </p:nvPicPr>
        <p:blipFill>
          <a:blip r:embed="rId2"/>
          <a:srcRect/>
          <a:stretch>
            <a:fillRect/>
          </a:stretch>
        </p:blipFill>
        <p:spPr bwMode="auto">
          <a:xfrm>
            <a:off x="1981200" y="533400"/>
            <a:ext cx="5105400" cy="3749278"/>
          </a:xfrm>
          <a:prstGeom prst="rect">
            <a:avLst/>
          </a:prstGeom>
          <a:noFill/>
          <a:ln w="9525">
            <a:noFill/>
            <a:miter lim="800000"/>
            <a:headEnd/>
            <a:tailEnd/>
          </a:ln>
          <a:effectLst/>
        </p:spPr>
      </p:pic>
      <p:sp>
        <p:nvSpPr>
          <p:cNvPr id="4" name="Rectangle 3"/>
          <p:cNvSpPr/>
          <p:nvPr/>
        </p:nvSpPr>
        <p:spPr>
          <a:xfrm>
            <a:off x="0" y="4267200"/>
            <a:ext cx="9144000" cy="2308324"/>
          </a:xfrm>
          <a:prstGeom prst="rect">
            <a:avLst/>
          </a:prstGeom>
        </p:spPr>
        <p:txBody>
          <a:bodyPr wrap="square">
            <a:spAutoFit/>
          </a:bodyPr>
          <a:lstStyle/>
          <a:p>
            <a:r>
              <a:rPr lang="en-US" b="1" dirty="0" smtClean="0"/>
              <a:t>A view of the death march from Dachau passing through villages.  German civilians secretly photographed several death marches from the Dachau concentration camp. Few civilians gave aid to the prisoners on the death marches. Germany, April 1945. </a:t>
            </a:r>
          </a:p>
          <a:p>
            <a:r>
              <a:rPr lang="en-US" dirty="0" smtClean="0"/>
              <a:t>A massive Soviet 1944 summer offensive in eastern Belarus annihilated German Army Group Center and permitted Soviet forces to overrun the first of the major Nazi concentration camps, Lublin/</a:t>
            </a:r>
            <a:r>
              <a:rPr lang="en-US" dirty="0" err="1" smtClean="0"/>
              <a:t>Majdanek</a:t>
            </a:r>
            <a:r>
              <a:rPr lang="en-US" dirty="0" smtClean="0"/>
              <a:t>. Shortly after that offensive, SS chief (</a:t>
            </a:r>
            <a:r>
              <a:rPr lang="en-US" dirty="0" err="1" smtClean="0"/>
              <a:t>Reichsfuehrer</a:t>
            </a:r>
            <a:r>
              <a:rPr lang="en-US" dirty="0" smtClean="0"/>
              <a:t> SS) Heinrich Himmler ordered that prisoners in all concentration camps and </a:t>
            </a:r>
            <a:r>
              <a:rPr lang="en-US" dirty="0" err="1" smtClean="0"/>
              <a:t>subcamps</a:t>
            </a:r>
            <a:r>
              <a:rPr lang="en-US" dirty="0" smtClean="0"/>
              <a:t> be evacuated toward the interior of the Reich. Death marches from Buchenwald and Dachau would begin in April.</a:t>
            </a:r>
            <a:endParaRPr lang="en-US" dirty="0"/>
          </a:p>
        </p:txBody>
      </p:sp>
      <p:sp>
        <p:nvSpPr>
          <p:cNvPr id="5" name="Rectangle 4"/>
          <p:cNvSpPr/>
          <p:nvPr/>
        </p:nvSpPr>
        <p:spPr>
          <a:xfrm>
            <a:off x="5029200" y="6581001"/>
            <a:ext cx="4572000" cy="276999"/>
          </a:xfrm>
          <a:prstGeom prst="rect">
            <a:avLst/>
          </a:prstGeom>
        </p:spPr>
        <p:txBody>
          <a:bodyPr>
            <a:spAutoFit/>
          </a:bodyPr>
          <a:lstStyle/>
          <a:p>
            <a:r>
              <a:rPr lang="en-US" sz="1200" dirty="0" smtClean="0"/>
              <a:t>http://www.ushmm.org/wlc/en/article.php?ModuleId=10005162</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23330"/>
          </a:xfrm>
          <a:prstGeom prst="rect">
            <a:avLst/>
          </a:prstGeom>
        </p:spPr>
        <p:txBody>
          <a:bodyPr wrap="square">
            <a:spAutoFit/>
          </a:bodyPr>
          <a:lstStyle/>
          <a:p>
            <a:r>
              <a:rPr lang="en-US" b="1" dirty="0"/>
              <a:t>January 27, 1945: Soviet troops liberate the Auschwitz camp </a:t>
            </a:r>
            <a:r>
              <a:rPr lang="en-US" b="1" dirty="0" smtClean="0"/>
              <a:t>complex.  April 29, 1945: American forces liberate the Dachau concentration camp </a:t>
            </a:r>
          </a:p>
          <a:p>
            <a:pPr lvl="0"/>
            <a:endParaRPr lang="en-US" dirty="0"/>
          </a:p>
        </p:txBody>
      </p:sp>
      <p:pic>
        <p:nvPicPr>
          <p:cNvPr id="38914" name="Picture 2"/>
          <p:cNvPicPr>
            <a:picLocks noChangeAspect="1" noChangeArrowheads="1"/>
          </p:cNvPicPr>
          <p:nvPr/>
        </p:nvPicPr>
        <p:blipFill>
          <a:blip r:embed="rId2"/>
          <a:srcRect/>
          <a:stretch>
            <a:fillRect/>
          </a:stretch>
        </p:blipFill>
        <p:spPr bwMode="auto">
          <a:xfrm>
            <a:off x="1752600" y="762000"/>
            <a:ext cx="5562600" cy="3928586"/>
          </a:xfrm>
          <a:prstGeom prst="rect">
            <a:avLst/>
          </a:prstGeom>
          <a:noFill/>
          <a:ln w="9525">
            <a:noFill/>
            <a:miter lim="800000"/>
            <a:headEnd/>
            <a:tailEnd/>
          </a:ln>
          <a:effectLst/>
        </p:spPr>
      </p:pic>
      <p:sp>
        <p:nvSpPr>
          <p:cNvPr id="4" name="Rectangle 3"/>
          <p:cNvSpPr/>
          <p:nvPr/>
        </p:nvSpPr>
        <p:spPr>
          <a:xfrm>
            <a:off x="0" y="4826675"/>
            <a:ext cx="9144000" cy="2031325"/>
          </a:xfrm>
          <a:prstGeom prst="rect">
            <a:avLst/>
          </a:prstGeom>
        </p:spPr>
        <p:txBody>
          <a:bodyPr wrap="square">
            <a:spAutoFit/>
          </a:bodyPr>
          <a:lstStyle/>
          <a:p>
            <a:r>
              <a:rPr lang="en-US" b="1" dirty="0" smtClean="0"/>
              <a:t>Soon after liberation, surviving children of the Auschwitz camp walk out of the children's barracks. Poland, after January 27, 1945. </a:t>
            </a:r>
          </a:p>
          <a:p>
            <a:r>
              <a:rPr lang="en-US" dirty="0" smtClean="0"/>
              <a:t>The Soviet army entered Auschwitz, </a:t>
            </a:r>
            <a:r>
              <a:rPr lang="en-US" dirty="0" err="1" smtClean="0"/>
              <a:t>Birkenau</a:t>
            </a:r>
            <a:r>
              <a:rPr lang="en-US" dirty="0" smtClean="0"/>
              <a:t>, and </a:t>
            </a:r>
            <a:r>
              <a:rPr lang="en-US" dirty="0" err="1" smtClean="0"/>
              <a:t>Monowitz</a:t>
            </a:r>
            <a:r>
              <a:rPr lang="en-US" dirty="0" smtClean="0"/>
              <a:t> and liberated around 7,000 prisoners, most of whom were ill and dying. American forces liberated Dachau in April. As they neared the camp, they found more than 30 railroad cars filled with bodies brought to Dachau, all in an advanced state of decomposition. In early May 1945, American forces liberated the prisoners who had been sent on the death march. </a:t>
            </a:r>
            <a:endParaRPr lang="en-US" dirty="0"/>
          </a:p>
        </p:txBody>
      </p:sp>
      <p:sp>
        <p:nvSpPr>
          <p:cNvPr id="5" name="Rectangle 4"/>
          <p:cNvSpPr/>
          <p:nvPr/>
        </p:nvSpPr>
        <p:spPr>
          <a:xfrm>
            <a:off x="4953000" y="6581001"/>
            <a:ext cx="4572000" cy="276999"/>
          </a:xfrm>
          <a:prstGeom prst="rect">
            <a:avLst/>
          </a:prstGeom>
        </p:spPr>
        <p:txBody>
          <a:bodyPr>
            <a:spAutoFit/>
          </a:bodyPr>
          <a:lstStyle/>
          <a:p>
            <a:r>
              <a:rPr lang="en-US" sz="1200" dirty="0" smtClean="0"/>
              <a:t>http://www.ushmm.org/wlc/en/article.php?ModuleId=10005189</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1"/>
          </a:xfrm>
          <a:prstGeom prst="rect">
            <a:avLst/>
          </a:prstGeom>
        </p:spPr>
        <p:txBody>
          <a:bodyPr wrap="square">
            <a:spAutoFit/>
          </a:bodyPr>
          <a:lstStyle/>
          <a:p>
            <a:pPr lvl="0"/>
            <a:r>
              <a:rPr lang="en-US" b="1" dirty="0"/>
              <a:t>April 16-30, 1945: The Soviets launch their final offensive, encircling Berlin. Adolf Hitler commits suicide </a:t>
            </a:r>
          </a:p>
        </p:txBody>
      </p:sp>
      <p:sp>
        <p:nvSpPr>
          <p:cNvPr id="3" name="Rectangle 2"/>
          <p:cNvSpPr/>
          <p:nvPr/>
        </p:nvSpPr>
        <p:spPr>
          <a:xfrm>
            <a:off x="0" y="4419600"/>
            <a:ext cx="9144000" cy="2308324"/>
          </a:xfrm>
          <a:prstGeom prst="rect">
            <a:avLst/>
          </a:prstGeom>
        </p:spPr>
        <p:txBody>
          <a:bodyPr wrap="square">
            <a:spAutoFit/>
          </a:bodyPr>
          <a:lstStyle/>
          <a:p>
            <a:r>
              <a:rPr lang="en-US" b="1" dirty="0" smtClean="0"/>
              <a:t>Soviet soldiers guard the entrance to Hitler's underground bunker. Upon the advance of Soviet forces through the streets of Berlin, Hitler committed suicide here on April 30, 1945, rather than face capture. Berlin, Germany, 1945.</a:t>
            </a:r>
          </a:p>
          <a:p>
            <a:r>
              <a:rPr lang="en-US" dirty="0" smtClean="0"/>
              <a:t>The</a:t>
            </a:r>
            <a:r>
              <a:rPr lang="en-US" b="1" dirty="0" smtClean="0"/>
              <a:t> </a:t>
            </a:r>
            <a:r>
              <a:rPr lang="en-US" dirty="0" smtClean="0"/>
              <a:t>Soviets began an offensive on January 12, liberating western Poland and forcing Hungary to surrender. In mid-February 1945, the Allies bombed the German city of Dresden, killing approximately 35,000 civilians. American troops crossed the Rhine River on March 7, 1945. A final Soviet offensive on April 16, 1945, enabled Soviet forces to encircle the German capital, Berlin. </a:t>
            </a:r>
            <a:endParaRPr lang="en-US" dirty="0"/>
          </a:p>
        </p:txBody>
      </p:sp>
      <p:sp>
        <p:nvSpPr>
          <p:cNvPr id="4" name="Rectangle 3"/>
          <p:cNvSpPr/>
          <p:nvPr/>
        </p:nvSpPr>
        <p:spPr>
          <a:xfrm>
            <a:off x="4953000" y="6581001"/>
            <a:ext cx="4572000" cy="276999"/>
          </a:xfrm>
          <a:prstGeom prst="rect">
            <a:avLst/>
          </a:prstGeom>
        </p:spPr>
        <p:txBody>
          <a:bodyPr>
            <a:spAutoFit/>
          </a:bodyPr>
          <a:lstStyle/>
          <a:p>
            <a:r>
              <a:rPr lang="en-US" sz="1200" dirty="0" smtClean="0"/>
              <a:t>http://www.ushmm.org/wlc/en/article.php?ModuleId=10005137</a:t>
            </a:r>
            <a:endParaRPr lang="en-US" sz="1200" dirty="0"/>
          </a:p>
        </p:txBody>
      </p:sp>
      <p:pic>
        <p:nvPicPr>
          <p:cNvPr id="40962" name="Picture 2"/>
          <p:cNvPicPr>
            <a:picLocks noChangeAspect="1" noChangeArrowheads="1"/>
          </p:cNvPicPr>
          <p:nvPr/>
        </p:nvPicPr>
        <p:blipFill>
          <a:blip r:embed="rId2"/>
          <a:srcRect/>
          <a:stretch>
            <a:fillRect/>
          </a:stretch>
        </p:blipFill>
        <p:spPr bwMode="auto">
          <a:xfrm>
            <a:off x="2133600" y="533400"/>
            <a:ext cx="4800600" cy="38662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0"/>
            <a:ext cx="8915400" cy="369332"/>
          </a:xfrm>
          <a:prstGeom prst="rect">
            <a:avLst/>
          </a:prstGeom>
        </p:spPr>
        <p:txBody>
          <a:bodyPr wrap="square">
            <a:spAutoFit/>
          </a:bodyPr>
          <a:lstStyle/>
          <a:p>
            <a:pPr lvl="0"/>
            <a:r>
              <a:rPr lang="en-US" b="1" dirty="0"/>
              <a:t>May 7-9, 1945: Germany surrenders to the western Allies and surrenders to the Soviets </a:t>
            </a:r>
          </a:p>
        </p:txBody>
      </p:sp>
      <p:sp>
        <p:nvSpPr>
          <p:cNvPr id="3" name="Rectangle 2"/>
          <p:cNvSpPr/>
          <p:nvPr/>
        </p:nvSpPr>
        <p:spPr>
          <a:xfrm>
            <a:off x="0" y="5103674"/>
            <a:ext cx="9144000" cy="1754326"/>
          </a:xfrm>
          <a:prstGeom prst="rect">
            <a:avLst/>
          </a:prstGeom>
        </p:spPr>
        <p:txBody>
          <a:bodyPr wrap="square">
            <a:spAutoFit/>
          </a:bodyPr>
          <a:lstStyle/>
          <a:p>
            <a:r>
              <a:rPr lang="en-US" b="1" dirty="0" smtClean="0"/>
              <a:t>U.S. Army troops march through the Brandenburg Gate in Berlin. </a:t>
            </a:r>
          </a:p>
          <a:p>
            <a:r>
              <a:rPr lang="en-US" dirty="0" smtClean="0"/>
              <a:t>From their bridgehead across the Oder River, Soviet forces launched a massive final offensive toward Berlin in mid-April 1945. The German capital was encircled on April 25. Soviet forces linked up with their American counterparts attacking from the west at </a:t>
            </a:r>
            <a:r>
              <a:rPr lang="en-US" dirty="0" err="1" smtClean="0"/>
              <a:t>Torgau</a:t>
            </a:r>
            <a:r>
              <a:rPr lang="en-US" dirty="0" smtClean="0"/>
              <a:t>, on the Elbe River in central Germany. On May 7, Germany surrendered unconditionally to the Western Allies at Reims and on May 9 to the Soviets in Berlin.</a:t>
            </a:r>
            <a:endParaRPr lang="en-US" dirty="0"/>
          </a:p>
        </p:txBody>
      </p:sp>
      <p:pic>
        <p:nvPicPr>
          <p:cNvPr id="39939" name="Picture 3"/>
          <p:cNvPicPr>
            <a:picLocks noChangeAspect="1" noChangeArrowheads="1"/>
          </p:cNvPicPr>
          <p:nvPr/>
        </p:nvPicPr>
        <p:blipFill>
          <a:blip r:embed="rId2"/>
          <a:srcRect/>
          <a:stretch>
            <a:fillRect/>
          </a:stretch>
        </p:blipFill>
        <p:spPr bwMode="auto">
          <a:xfrm>
            <a:off x="1447800" y="457200"/>
            <a:ext cx="6194213" cy="4495800"/>
          </a:xfrm>
          <a:prstGeom prst="rect">
            <a:avLst/>
          </a:prstGeom>
          <a:noFill/>
          <a:ln w="9525">
            <a:noFill/>
            <a:miter lim="800000"/>
            <a:headEnd/>
            <a:tailEnd/>
          </a:ln>
          <a:effectLst/>
        </p:spPr>
      </p:pic>
      <p:sp>
        <p:nvSpPr>
          <p:cNvPr id="6" name="Rectangle 5"/>
          <p:cNvSpPr/>
          <p:nvPr/>
        </p:nvSpPr>
        <p:spPr>
          <a:xfrm>
            <a:off x="5029200" y="6581001"/>
            <a:ext cx="4572000" cy="276999"/>
          </a:xfrm>
          <a:prstGeom prst="rect">
            <a:avLst/>
          </a:prstGeom>
        </p:spPr>
        <p:txBody>
          <a:bodyPr>
            <a:spAutoFit/>
          </a:bodyPr>
          <a:lstStyle/>
          <a:p>
            <a:r>
              <a:rPr lang="en-US" sz="1200" dirty="0" smtClean="0"/>
              <a:t>http://www.ushmm.org/wlc/en/article.php?ModuleId=10005186</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828800" y="381000"/>
            <a:ext cx="5435737" cy="4038600"/>
          </a:xfrm>
          <a:prstGeom prst="rect">
            <a:avLst/>
          </a:prstGeom>
          <a:noFill/>
          <a:ln w="9525">
            <a:noFill/>
            <a:miter lim="800000"/>
            <a:headEnd/>
            <a:tailEnd/>
          </a:ln>
          <a:effectLst/>
        </p:spPr>
      </p:pic>
      <p:sp>
        <p:nvSpPr>
          <p:cNvPr id="3" name="Rectangle 2"/>
          <p:cNvSpPr/>
          <p:nvPr/>
        </p:nvSpPr>
        <p:spPr>
          <a:xfrm>
            <a:off x="0" y="4419600"/>
            <a:ext cx="9144000" cy="2308324"/>
          </a:xfrm>
          <a:prstGeom prst="rect">
            <a:avLst/>
          </a:prstGeom>
        </p:spPr>
        <p:txBody>
          <a:bodyPr wrap="square">
            <a:spAutoFit/>
          </a:bodyPr>
          <a:lstStyle/>
          <a:p>
            <a:r>
              <a:rPr lang="en-US" b="1" dirty="0" smtClean="0"/>
              <a:t>Dome of the Reichstag building, virtually destroyed by fire on February 27, 1933. </a:t>
            </a:r>
          </a:p>
          <a:p>
            <a:r>
              <a:rPr lang="en-US" dirty="0" smtClean="0"/>
              <a:t>Hitler used the arson to convince President Hindenburg to declare a state of emergency. The government falsely portrayed the fire as part of a Communist effort to overthrow the state. They exploited the Reichstag fire to secure President von Hindenburg’s approval for an emergency decree, the Decree for the Protection of the People and the State of February 28. Popularly known as the Reichstag Fire Decree, the regulations suspended the right to assembly, freedom of speech, freedom of the press, and other constitutional protections, including all restraints on police investigations. </a:t>
            </a:r>
          </a:p>
        </p:txBody>
      </p:sp>
      <p:sp>
        <p:nvSpPr>
          <p:cNvPr id="4" name="TextBox 3"/>
          <p:cNvSpPr txBox="1"/>
          <p:nvPr/>
        </p:nvSpPr>
        <p:spPr>
          <a:xfrm>
            <a:off x="2667000" y="0"/>
            <a:ext cx="3743012" cy="369332"/>
          </a:xfrm>
          <a:prstGeom prst="rect">
            <a:avLst/>
          </a:prstGeom>
          <a:noFill/>
        </p:spPr>
        <p:txBody>
          <a:bodyPr wrap="none" rtlCol="0">
            <a:spAutoFit/>
          </a:bodyPr>
          <a:lstStyle/>
          <a:p>
            <a:r>
              <a:rPr lang="en-US" b="1" dirty="0" smtClean="0"/>
              <a:t>February 27, 1933: The Reichstag Fire</a:t>
            </a:r>
            <a:endParaRPr lang="en-US" b="1" dirty="0"/>
          </a:p>
        </p:txBody>
      </p:sp>
      <p:sp>
        <p:nvSpPr>
          <p:cNvPr id="5" name="Rectangle 4"/>
          <p:cNvSpPr/>
          <p:nvPr/>
        </p:nvSpPr>
        <p:spPr>
          <a:xfrm>
            <a:off x="5029200" y="6581001"/>
            <a:ext cx="4572000" cy="276999"/>
          </a:xfrm>
          <a:prstGeom prst="rect">
            <a:avLst/>
          </a:prstGeom>
        </p:spPr>
        <p:txBody>
          <a:bodyPr>
            <a:spAutoFit/>
          </a:bodyPr>
          <a:lstStyle/>
          <a:p>
            <a:r>
              <a:rPr lang="en-US" sz="1200" dirty="0" smtClean="0"/>
              <a:t>http://www.ushmm.org/wlc/en/article.php?ModuleId=10007657</a:t>
            </a:r>
            <a:endParaRPr lang="en-US"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0"/>
            <a:ext cx="3397277" cy="369332"/>
          </a:xfrm>
          <a:prstGeom prst="rect">
            <a:avLst/>
          </a:prstGeom>
          <a:noFill/>
        </p:spPr>
        <p:txBody>
          <a:bodyPr wrap="none" rtlCol="0">
            <a:spAutoFit/>
          </a:bodyPr>
          <a:lstStyle/>
          <a:p>
            <a:r>
              <a:rPr lang="en-US" b="1" dirty="0" smtClean="0"/>
              <a:t>1945-1946: Nuremberg War Trials</a:t>
            </a:r>
            <a:endParaRPr lang="en-US" b="1" dirty="0"/>
          </a:p>
        </p:txBody>
      </p:sp>
      <p:pic>
        <p:nvPicPr>
          <p:cNvPr id="1026" name="Picture 2"/>
          <p:cNvPicPr>
            <a:picLocks noChangeAspect="1" noChangeArrowheads="1"/>
          </p:cNvPicPr>
          <p:nvPr/>
        </p:nvPicPr>
        <p:blipFill>
          <a:blip r:embed="rId2"/>
          <a:srcRect/>
          <a:stretch>
            <a:fillRect/>
          </a:stretch>
        </p:blipFill>
        <p:spPr bwMode="auto">
          <a:xfrm>
            <a:off x="1828800" y="381000"/>
            <a:ext cx="5667375" cy="4270731"/>
          </a:xfrm>
          <a:prstGeom prst="rect">
            <a:avLst/>
          </a:prstGeom>
          <a:noFill/>
          <a:ln w="9525">
            <a:noFill/>
            <a:miter lim="800000"/>
            <a:headEnd/>
            <a:tailEnd/>
          </a:ln>
          <a:effectLst/>
        </p:spPr>
      </p:pic>
      <p:sp>
        <p:nvSpPr>
          <p:cNvPr id="4" name="Rectangle 3"/>
          <p:cNvSpPr/>
          <p:nvPr/>
        </p:nvSpPr>
        <p:spPr>
          <a:xfrm>
            <a:off x="0" y="4724401"/>
            <a:ext cx="9144000" cy="2031325"/>
          </a:xfrm>
          <a:prstGeom prst="rect">
            <a:avLst/>
          </a:prstGeom>
        </p:spPr>
        <p:txBody>
          <a:bodyPr wrap="square">
            <a:spAutoFit/>
          </a:bodyPr>
          <a:lstStyle/>
          <a:p>
            <a:r>
              <a:rPr lang="en-US" b="1" dirty="0" smtClean="0"/>
              <a:t>The defendants listen as the prosecution begins introducing documents at the International Military Tribunal trial of war criminals at Nuremberg. November 22, 1945.</a:t>
            </a:r>
          </a:p>
          <a:p>
            <a:r>
              <a:rPr lang="en-US" dirty="0" smtClean="0"/>
              <a:t>After the war, some of those responsible for crimes committed during the Holocaust were brought to trial. Nuremberg, Germany, was chosen as a site for the trials. Judges from the Allied powers -- Great Britain, France, the Soviet Union, and the United States -- presided over the hearings of twenty-two major Nazi criminals. Twelve prominent Nazis were sentenced to death.</a:t>
            </a:r>
          </a:p>
          <a:p>
            <a:endParaRPr lang="en-US" dirty="0"/>
          </a:p>
        </p:txBody>
      </p:sp>
      <p:sp>
        <p:nvSpPr>
          <p:cNvPr id="5" name="Rectangle 4"/>
          <p:cNvSpPr/>
          <p:nvPr/>
        </p:nvSpPr>
        <p:spPr>
          <a:xfrm>
            <a:off x="4572000" y="6581001"/>
            <a:ext cx="4724400" cy="276999"/>
          </a:xfrm>
          <a:prstGeom prst="rect">
            <a:avLst/>
          </a:prstGeom>
        </p:spPr>
        <p:txBody>
          <a:bodyPr wrap="square">
            <a:spAutoFit/>
          </a:bodyPr>
          <a:lstStyle/>
          <a:p>
            <a:r>
              <a:rPr lang="en-US" sz="1200" dirty="0" smtClean="0"/>
              <a:t>http://www.ushmm.org/outreach/en/article.php?ModuleId=10007722</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0"/>
            <a:ext cx="7467600" cy="369332"/>
          </a:xfrm>
          <a:prstGeom prst="rect">
            <a:avLst/>
          </a:prstGeom>
        </p:spPr>
        <p:txBody>
          <a:bodyPr wrap="square">
            <a:spAutoFit/>
          </a:bodyPr>
          <a:lstStyle/>
          <a:p>
            <a:r>
              <a:rPr lang="en-US" b="1" dirty="0"/>
              <a:t>March 20, 1933: SS opens the Dachau concentration camp outside of Munich </a:t>
            </a:r>
          </a:p>
        </p:txBody>
      </p:sp>
      <p:sp>
        <p:nvSpPr>
          <p:cNvPr id="3" name="Rectangle 2"/>
          <p:cNvSpPr/>
          <p:nvPr/>
        </p:nvSpPr>
        <p:spPr>
          <a:xfrm>
            <a:off x="0" y="4648200"/>
            <a:ext cx="9144000" cy="2031325"/>
          </a:xfrm>
          <a:prstGeom prst="rect">
            <a:avLst/>
          </a:prstGeom>
        </p:spPr>
        <p:txBody>
          <a:bodyPr wrap="square">
            <a:spAutoFit/>
          </a:bodyPr>
          <a:lstStyle/>
          <a:p>
            <a:r>
              <a:rPr lang="en-US" b="1" dirty="0" smtClean="0"/>
              <a:t>View of barracks and the ammunition factory in one of the first photos of Dachau concentration camp. Dachau, Germany, March or April 1933.</a:t>
            </a:r>
          </a:p>
          <a:p>
            <a:r>
              <a:rPr lang="en-US" dirty="0" smtClean="0"/>
              <a:t>Established in March 1933, the Dachau concentration camp was the first regular concentration camp established by the National Socialist (Nazi) government. Heinrich Himmler, in his capacity as police president of Munich, officially described the camp as "the first concentration camp for political prisoners.“The first prisoners arrive on March 22. They are mainly Communists and Socialists. Dachau is the only camp to remain in operation from 1933 until 1945.</a:t>
            </a:r>
            <a:endParaRPr lang="en-US" dirty="0"/>
          </a:p>
        </p:txBody>
      </p:sp>
      <p:pic>
        <p:nvPicPr>
          <p:cNvPr id="2050" name="Picture 2"/>
          <p:cNvPicPr>
            <a:picLocks noChangeAspect="1" noChangeArrowheads="1"/>
          </p:cNvPicPr>
          <p:nvPr/>
        </p:nvPicPr>
        <p:blipFill>
          <a:blip r:embed="rId2"/>
          <a:srcRect/>
          <a:stretch>
            <a:fillRect/>
          </a:stretch>
        </p:blipFill>
        <p:spPr bwMode="auto">
          <a:xfrm>
            <a:off x="1828800" y="457200"/>
            <a:ext cx="5275421" cy="4038600"/>
          </a:xfrm>
          <a:prstGeom prst="rect">
            <a:avLst/>
          </a:prstGeom>
          <a:noFill/>
          <a:ln w="9525">
            <a:noFill/>
            <a:miter lim="800000"/>
            <a:headEnd/>
            <a:tailEnd/>
          </a:ln>
          <a:effectLst/>
        </p:spPr>
      </p:pic>
      <p:sp>
        <p:nvSpPr>
          <p:cNvPr id="6" name="Rectangle 5"/>
          <p:cNvSpPr/>
          <p:nvPr/>
        </p:nvSpPr>
        <p:spPr>
          <a:xfrm>
            <a:off x="4419600" y="6581001"/>
            <a:ext cx="6324600" cy="276999"/>
          </a:xfrm>
          <a:prstGeom prst="rect">
            <a:avLst/>
          </a:prstGeom>
        </p:spPr>
        <p:txBody>
          <a:bodyPr wrap="square">
            <a:spAutoFit/>
          </a:bodyPr>
          <a:lstStyle/>
          <a:p>
            <a:r>
              <a:rPr lang="en-US" sz="1200" dirty="0" smtClean="0"/>
              <a:t>http://www.ushmm.org/wlc/en/article.php?ModuleId=10005214</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981200" y="457200"/>
            <a:ext cx="5333586" cy="4038600"/>
          </a:xfrm>
          <a:prstGeom prst="rect">
            <a:avLst/>
          </a:prstGeom>
          <a:noFill/>
          <a:ln w="9525">
            <a:noFill/>
            <a:miter lim="800000"/>
            <a:headEnd/>
            <a:tailEnd/>
          </a:ln>
          <a:effectLst/>
        </p:spPr>
      </p:pic>
      <p:sp>
        <p:nvSpPr>
          <p:cNvPr id="3" name="Rectangle 2"/>
          <p:cNvSpPr/>
          <p:nvPr/>
        </p:nvSpPr>
        <p:spPr>
          <a:xfrm>
            <a:off x="0" y="4572000"/>
            <a:ext cx="9144000" cy="2031325"/>
          </a:xfrm>
          <a:prstGeom prst="rect">
            <a:avLst/>
          </a:prstGeom>
        </p:spPr>
        <p:txBody>
          <a:bodyPr wrap="square">
            <a:spAutoFit/>
          </a:bodyPr>
          <a:lstStyle/>
          <a:p>
            <a:r>
              <a:rPr lang="en-US" b="1" dirty="0" smtClean="0"/>
              <a:t>Crowds gather at Berlin's </a:t>
            </a:r>
            <a:r>
              <a:rPr lang="en-US" b="1" dirty="0" err="1" smtClean="0"/>
              <a:t>Opernplatz</a:t>
            </a:r>
            <a:r>
              <a:rPr lang="en-US" b="1" dirty="0" smtClean="0"/>
              <a:t> for the burning of books deemed "un-German." Berlin, Germany, May 10, 1933.</a:t>
            </a:r>
          </a:p>
          <a:p>
            <a:r>
              <a:rPr lang="en-US" dirty="0" smtClean="0"/>
              <a:t>In a symbolic act of ominous significance, university students burned upwards of 25,000 volumes of “un-German” books, presaging an era of state censorship and control of culture. On the evening of May 10, in most university towns, right-wing students marched in torchlight parades “against the un-German spirit.” At the meeting places, students threw the pillaged and “unwanted” books onto bonfires with great ceremony, band-playing, and so-called “fire oaths.” </a:t>
            </a:r>
            <a:endParaRPr lang="en-US" b="1" dirty="0"/>
          </a:p>
        </p:txBody>
      </p:sp>
      <p:sp>
        <p:nvSpPr>
          <p:cNvPr id="4" name="TextBox 3"/>
          <p:cNvSpPr txBox="1"/>
          <p:nvPr/>
        </p:nvSpPr>
        <p:spPr>
          <a:xfrm>
            <a:off x="1905000" y="0"/>
            <a:ext cx="4961615" cy="369332"/>
          </a:xfrm>
          <a:prstGeom prst="rect">
            <a:avLst/>
          </a:prstGeom>
          <a:noFill/>
        </p:spPr>
        <p:txBody>
          <a:bodyPr wrap="none" rtlCol="0">
            <a:spAutoFit/>
          </a:bodyPr>
          <a:lstStyle/>
          <a:p>
            <a:r>
              <a:rPr lang="en-US" b="1" dirty="0" smtClean="0"/>
              <a:t>May 10, 1933: The burning of “Un-German” books</a:t>
            </a:r>
            <a:endParaRPr lang="en-US" b="1" dirty="0"/>
          </a:p>
        </p:txBody>
      </p:sp>
      <p:sp>
        <p:nvSpPr>
          <p:cNvPr id="5" name="Rectangle 4"/>
          <p:cNvSpPr/>
          <p:nvPr/>
        </p:nvSpPr>
        <p:spPr>
          <a:xfrm>
            <a:off x="5029200" y="6581001"/>
            <a:ext cx="4572000" cy="276999"/>
          </a:xfrm>
          <a:prstGeom prst="rect">
            <a:avLst/>
          </a:prstGeom>
        </p:spPr>
        <p:txBody>
          <a:bodyPr>
            <a:spAutoFit/>
          </a:bodyPr>
          <a:lstStyle/>
          <a:p>
            <a:r>
              <a:rPr lang="en-US" sz="1200" dirty="0" smtClean="0"/>
              <a:t>http://www.ushmm.org/wlc/en/article.php?ModuleId=10005852</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7162800" cy="369332"/>
          </a:xfrm>
          <a:prstGeom prst="rect">
            <a:avLst/>
          </a:prstGeom>
        </p:spPr>
        <p:txBody>
          <a:bodyPr wrap="square">
            <a:spAutoFit/>
          </a:bodyPr>
          <a:lstStyle/>
          <a:p>
            <a:pPr lvl="0"/>
            <a:r>
              <a:rPr lang="en-US" b="1" dirty="0"/>
              <a:t>March 7, 1936: German troops march unopposed into the Rhineland </a:t>
            </a:r>
          </a:p>
        </p:txBody>
      </p:sp>
      <p:pic>
        <p:nvPicPr>
          <p:cNvPr id="3074" name="Picture 2"/>
          <p:cNvPicPr>
            <a:picLocks noChangeAspect="1" noChangeArrowheads="1"/>
          </p:cNvPicPr>
          <p:nvPr/>
        </p:nvPicPr>
        <p:blipFill>
          <a:blip r:embed="rId2"/>
          <a:srcRect/>
          <a:stretch>
            <a:fillRect/>
          </a:stretch>
        </p:blipFill>
        <p:spPr bwMode="auto">
          <a:xfrm>
            <a:off x="3048000" y="533400"/>
            <a:ext cx="2914547" cy="4648200"/>
          </a:xfrm>
          <a:prstGeom prst="rect">
            <a:avLst/>
          </a:prstGeom>
          <a:noFill/>
          <a:ln w="9525">
            <a:noFill/>
            <a:miter lim="800000"/>
            <a:headEnd/>
            <a:tailEnd/>
          </a:ln>
          <a:effectLst/>
        </p:spPr>
      </p:pic>
      <p:sp>
        <p:nvSpPr>
          <p:cNvPr id="4" name="Rectangle 3"/>
          <p:cNvSpPr/>
          <p:nvPr/>
        </p:nvSpPr>
        <p:spPr>
          <a:xfrm>
            <a:off x="0" y="5181600"/>
            <a:ext cx="9144000" cy="1200329"/>
          </a:xfrm>
          <a:prstGeom prst="rect">
            <a:avLst/>
          </a:prstGeom>
        </p:spPr>
        <p:txBody>
          <a:bodyPr wrap="square">
            <a:spAutoFit/>
          </a:bodyPr>
          <a:lstStyle/>
          <a:p>
            <a:r>
              <a:rPr lang="en-US" b="1" dirty="0" smtClean="0"/>
              <a:t>During the remilitarization of the Rhineland, German civilians salute German forces crossing the Rhine River in open violation of the Treaty of Versailles. Mainz, Germany, March 7, 1936. </a:t>
            </a:r>
          </a:p>
          <a:p>
            <a:r>
              <a:rPr lang="en-US" dirty="0" smtClean="0"/>
              <a:t>Hitler ordered the German armed forces (</a:t>
            </a:r>
            <a:r>
              <a:rPr lang="en-US" i="1" dirty="0" err="1" smtClean="0"/>
              <a:t>Wehrmacht</a:t>
            </a:r>
            <a:r>
              <a:rPr lang="en-US" dirty="0" smtClean="0"/>
              <a:t>) into the demilitarized Rhineland. Hitler's action brought condemnation from Britain and France, but neither nation intervened. </a:t>
            </a:r>
            <a:endParaRPr lang="en-US" dirty="0"/>
          </a:p>
        </p:txBody>
      </p:sp>
      <p:sp>
        <p:nvSpPr>
          <p:cNvPr id="5" name="Rectangle 4"/>
          <p:cNvSpPr/>
          <p:nvPr/>
        </p:nvSpPr>
        <p:spPr>
          <a:xfrm>
            <a:off x="4876800" y="6581001"/>
            <a:ext cx="4572000" cy="276999"/>
          </a:xfrm>
          <a:prstGeom prst="rect">
            <a:avLst/>
          </a:prstGeom>
        </p:spPr>
        <p:txBody>
          <a:bodyPr>
            <a:spAutoFit/>
          </a:bodyPr>
          <a:lstStyle/>
          <a:p>
            <a:r>
              <a:rPr lang="en-US" sz="1200" dirty="0" smtClean="0"/>
              <a:t>http://www.ushmm.org/wlc/en/article.php?ModuleId=10005439</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0"/>
            <a:ext cx="7848600" cy="369332"/>
          </a:xfrm>
          <a:prstGeom prst="rect">
            <a:avLst/>
          </a:prstGeom>
        </p:spPr>
        <p:txBody>
          <a:bodyPr wrap="square">
            <a:spAutoFit/>
          </a:bodyPr>
          <a:lstStyle/>
          <a:p>
            <a:pPr lvl="0"/>
            <a:r>
              <a:rPr lang="en-US" b="1" dirty="0"/>
              <a:t>March 11-13, 1938: Germany incorporates Austria in the </a:t>
            </a:r>
            <a:r>
              <a:rPr lang="en-US" b="1" i="1" dirty="0" err="1"/>
              <a:t>Anschluss</a:t>
            </a:r>
            <a:r>
              <a:rPr lang="en-US" b="1" dirty="0"/>
              <a:t> (Union) </a:t>
            </a:r>
          </a:p>
        </p:txBody>
      </p:sp>
      <p:pic>
        <p:nvPicPr>
          <p:cNvPr id="4098" name="Picture 2"/>
          <p:cNvPicPr>
            <a:picLocks noChangeAspect="1" noChangeArrowheads="1"/>
          </p:cNvPicPr>
          <p:nvPr/>
        </p:nvPicPr>
        <p:blipFill>
          <a:blip r:embed="rId2"/>
          <a:srcRect/>
          <a:stretch>
            <a:fillRect/>
          </a:stretch>
        </p:blipFill>
        <p:spPr bwMode="auto">
          <a:xfrm>
            <a:off x="1981199" y="533400"/>
            <a:ext cx="5351781" cy="4267200"/>
          </a:xfrm>
          <a:prstGeom prst="rect">
            <a:avLst/>
          </a:prstGeom>
          <a:noFill/>
          <a:ln w="9525">
            <a:noFill/>
            <a:miter lim="800000"/>
            <a:headEnd/>
            <a:tailEnd/>
          </a:ln>
          <a:effectLst/>
        </p:spPr>
      </p:pic>
      <p:sp>
        <p:nvSpPr>
          <p:cNvPr id="4" name="Rectangle 3"/>
          <p:cNvSpPr/>
          <p:nvPr/>
        </p:nvSpPr>
        <p:spPr>
          <a:xfrm>
            <a:off x="228600" y="4876800"/>
            <a:ext cx="8153400" cy="1477328"/>
          </a:xfrm>
          <a:prstGeom prst="rect">
            <a:avLst/>
          </a:prstGeom>
        </p:spPr>
        <p:txBody>
          <a:bodyPr wrap="square">
            <a:spAutoFit/>
          </a:bodyPr>
          <a:lstStyle/>
          <a:p>
            <a:r>
              <a:rPr lang="en-US" b="1" dirty="0" smtClean="0"/>
              <a:t>Cheering crowds greet Hitler as he enters Vienna. Austria, March 1938. </a:t>
            </a:r>
          </a:p>
          <a:p>
            <a:r>
              <a:rPr lang="en-US" dirty="0" smtClean="0"/>
              <a:t>After a prolonged period of economic stagnation, political dictatorship, and intense Nazi propaganda inside Austria, German troops entered the country on March 12, 1938. They received the enthusiastic support of most of the population. Austria was incorporated into Germany the next day.</a:t>
            </a:r>
            <a:endParaRPr lang="en-US" dirty="0"/>
          </a:p>
        </p:txBody>
      </p:sp>
      <p:sp>
        <p:nvSpPr>
          <p:cNvPr id="5" name="Rectangle 4"/>
          <p:cNvSpPr/>
          <p:nvPr/>
        </p:nvSpPr>
        <p:spPr>
          <a:xfrm>
            <a:off x="4876800" y="6581001"/>
            <a:ext cx="4572000" cy="276999"/>
          </a:xfrm>
          <a:prstGeom prst="rect">
            <a:avLst/>
          </a:prstGeom>
        </p:spPr>
        <p:txBody>
          <a:bodyPr>
            <a:spAutoFit/>
          </a:bodyPr>
          <a:lstStyle/>
          <a:p>
            <a:r>
              <a:rPr lang="en-US" sz="1200" dirty="0" smtClean="0"/>
              <a:t>http://www.ushmm.org/wlc/en/article.php?ModuleId=10005447</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057400" y="381000"/>
            <a:ext cx="4813988" cy="4191001"/>
          </a:xfrm>
          <a:prstGeom prst="rect">
            <a:avLst/>
          </a:prstGeom>
          <a:noFill/>
          <a:ln w="9525">
            <a:noFill/>
            <a:miter lim="800000"/>
            <a:headEnd/>
            <a:tailEnd/>
          </a:ln>
          <a:effectLst/>
        </p:spPr>
      </p:pic>
      <p:sp>
        <p:nvSpPr>
          <p:cNvPr id="3" name="Rectangle 2"/>
          <p:cNvSpPr/>
          <p:nvPr/>
        </p:nvSpPr>
        <p:spPr>
          <a:xfrm>
            <a:off x="0" y="4648200"/>
            <a:ext cx="9144000" cy="2031325"/>
          </a:xfrm>
          <a:prstGeom prst="rect">
            <a:avLst/>
          </a:prstGeom>
        </p:spPr>
        <p:txBody>
          <a:bodyPr wrap="square">
            <a:spAutoFit/>
          </a:bodyPr>
          <a:lstStyle/>
          <a:p>
            <a:r>
              <a:rPr lang="en-US" b="1" dirty="0" smtClean="0"/>
              <a:t>As a synagogue burns during </a:t>
            </a:r>
            <a:r>
              <a:rPr lang="en-US" b="1" dirty="0" err="1" smtClean="0"/>
              <a:t>Kristallnacht</a:t>
            </a:r>
            <a:r>
              <a:rPr lang="en-US" b="1" dirty="0" smtClean="0"/>
              <a:t>, firefighters instead save a nearby house. Residents watch as the synagogue is destroyed. </a:t>
            </a:r>
            <a:r>
              <a:rPr lang="en-US" b="1" dirty="0" err="1" smtClean="0"/>
              <a:t>Oberramstadt</a:t>
            </a:r>
            <a:r>
              <a:rPr lang="en-US" b="1" dirty="0" smtClean="0"/>
              <a:t>, Germany, November 9-10, 1938. </a:t>
            </a:r>
            <a:endParaRPr lang="en-US" dirty="0" smtClean="0"/>
          </a:p>
          <a:p>
            <a:r>
              <a:rPr lang="en-US" dirty="0" smtClean="0"/>
              <a:t>Violence against Jews broke out across the Reich. It appeared to be unplanned, but German propaganda minister Joseph Goebbels and other Nazis carefully organized the pogroms. In two days, over 250 synagogues were burned, over 7,000 Jewish businesses were trashed and looted, dozens of Jewish people were killed, and Jewish cemeteries, hospitals, schools, and homes were looted while police and fire brigades stood by. </a:t>
            </a:r>
            <a:endParaRPr lang="en-US" dirty="0"/>
          </a:p>
        </p:txBody>
      </p:sp>
      <p:sp>
        <p:nvSpPr>
          <p:cNvPr id="4" name="TextBox 3"/>
          <p:cNvSpPr txBox="1"/>
          <p:nvPr/>
        </p:nvSpPr>
        <p:spPr>
          <a:xfrm>
            <a:off x="1676400" y="0"/>
            <a:ext cx="5611408" cy="369332"/>
          </a:xfrm>
          <a:prstGeom prst="rect">
            <a:avLst/>
          </a:prstGeom>
          <a:noFill/>
        </p:spPr>
        <p:txBody>
          <a:bodyPr wrap="none" rtlCol="0">
            <a:spAutoFit/>
          </a:bodyPr>
          <a:lstStyle/>
          <a:p>
            <a:r>
              <a:rPr lang="en-US" b="1" dirty="0" smtClean="0"/>
              <a:t>November 9, 1938: </a:t>
            </a:r>
            <a:r>
              <a:rPr lang="en-US" b="1" dirty="0" err="1" smtClean="0"/>
              <a:t>Kristallnacht</a:t>
            </a:r>
            <a:r>
              <a:rPr lang="en-US" b="1" dirty="0" smtClean="0"/>
              <a:t>, “Night of Broken Glass”</a:t>
            </a:r>
            <a:endParaRPr lang="en-US" b="1" dirty="0"/>
          </a:p>
        </p:txBody>
      </p:sp>
      <p:sp>
        <p:nvSpPr>
          <p:cNvPr id="5" name="Rectangle 4"/>
          <p:cNvSpPr/>
          <p:nvPr/>
        </p:nvSpPr>
        <p:spPr>
          <a:xfrm>
            <a:off x="4648200" y="6581001"/>
            <a:ext cx="4724400" cy="276999"/>
          </a:xfrm>
          <a:prstGeom prst="rect">
            <a:avLst/>
          </a:prstGeom>
        </p:spPr>
        <p:txBody>
          <a:bodyPr wrap="square">
            <a:spAutoFit/>
          </a:bodyPr>
          <a:lstStyle/>
          <a:p>
            <a:r>
              <a:rPr lang="en-US" sz="1200" dirty="0" smtClean="0"/>
              <a:t>http://www.ushmm.org/outreach/en/article.php?ModuleId=10007697</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6477000" cy="369332"/>
          </a:xfrm>
          <a:prstGeom prst="rect">
            <a:avLst/>
          </a:prstGeom>
        </p:spPr>
        <p:txBody>
          <a:bodyPr wrap="square">
            <a:spAutoFit/>
          </a:bodyPr>
          <a:lstStyle/>
          <a:p>
            <a:r>
              <a:rPr lang="en-US" b="1" dirty="0"/>
              <a:t>August 23, 1939: Nazi-Soviet Nonaggression Agreement</a:t>
            </a:r>
          </a:p>
        </p:txBody>
      </p:sp>
      <p:pic>
        <p:nvPicPr>
          <p:cNvPr id="5122" name="Picture 2"/>
          <p:cNvPicPr>
            <a:picLocks noChangeAspect="1" noChangeArrowheads="1"/>
          </p:cNvPicPr>
          <p:nvPr/>
        </p:nvPicPr>
        <p:blipFill>
          <a:blip r:embed="rId2"/>
          <a:srcRect/>
          <a:stretch>
            <a:fillRect/>
          </a:stretch>
        </p:blipFill>
        <p:spPr bwMode="auto">
          <a:xfrm>
            <a:off x="2209800" y="533400"/>
            <a:ext cx="4443046" cy="3962400"/>
          </a:xfrm>
          <a:prstGeom prst="rect">
            <a:avLst/>
          </a:prstGeom>
          <a:noFill/>
          <a:ln w="9525">
            <a:noFill/>
            <a:miter lim="800000"/>
            <a:headEnd/>
            <a:tailEnd/>
          </a:ln>
          <a:effectLst/>
        </p:spPr>
      </p:pic>
      <p:sp>
        <p:nvSpPr>
          <p:cNvPr id="4" name="Rectangle 3"/>
          <p:cNvSpPr/>
          <p:nvPr/>
        </p:nvSpPr>
        <p:spPr>
          <a:xfrm>
            <a:off x="0" y="4572000"/>
            <a:ext cx="9144000" cy="2031325"/>
          </a:xfrm>
          <a:prstGeom prst="rect">
            <a:avLst/>
          </a:prstGeom>
        </p:spPr>
        <p:txBody>
          <a:bodyPr wrap="square">
            <a:spAutoFit/>
          </a:bodyPr>
          <a:lstStyle/>
          <a:p>
            <a:r>
              <a:rPr lang="en-US" b="1" dirty="0" smtClean="0"/>
              <a:t>Nazi foreign minister Joachim von Ribbentrop (left), Soviet leader Joseph Stalin (center) and Soviet foreign minister </a:t>
            </a:r>
            <a:r>
              <a:rPr lang="en-US" b="1" dirty="0" err="1" smtClean="0"/>
              <a:t>Viacheslav</a:t>
            </a:r>
            <a:r>
              <a:rPr lang="en-US" b="1" dirty="0" smtClean="0"/>
              <a:t> Molotov (right) at the signing of the nonaggression pact between Germany and the Soviet Union. Moscow, August 1939.</a:t>
            </a:r>
            <a:r>
              <a:rPr lang="en-US" dirty="0" smtClean="0"/>
              <a:t> </a:t>
            </a:r>
          </a:p>
          <a:p>
            <a:r>
              <a:rPr lang="en-US" dirty="0" smtClean="0"/>
              <a:t>The German-Soviet Pact had two parts. An economic agreement, signed on August 19, 1939, provided that Germany would exchange manufactured goods for Soviet raw materials. Nazi Germany and the Soviet Union also signed a ten-year nonaggression pact on August 23, 1939, in which each signatory promised not to attack the other. </a:t>
            </a:r>
            <a:endParaRPr lang="en-US" b="1" dirty="0"/>
          </a:p>
        </p:txBody>
      </p:sp>
      <p:sp>
        <p:nvSpPr>
          <p:cNvPr id="5" name="Rectangle 4"/>
          <p:cNvSpPr/>
          <p:nvPr/>
        </p:nvSpPr>
        <p:spPr>
          <a:xfrm>
            <a:off x="4876800" y="6581001"/>
            <a:ext cx="4572000" cy="276999"/>
          </a:xfrm>
          <a:prstGeom prst="rect">
            <a:avLst/>
          </a:prstGeom>
        </p:spPr>
        <p:txBody>
          <a:bodyPr>
            <a:spAutoFit/>
          </a:bodyPr>
          <a:lstStyle/>
          <a:p>
            <a:r>
              <a:rPr lang="en-US" sz="1200" dirty="0" smtClean="0"/>
              <a:t>http://www.ushmm.org/wlc/en/article.php?ModuleId=10005156</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3216</Words>
  <Application>Microsoft Office PowerPoint</Application>
  <PresentationFormat>On-screen Show (4:3)</PresentationFormat>
  <Paragraphs>121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Holocaust &amp; WWII Timeline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USHMM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rwessels</dc:creator>
  <cp:lastModifiedBy>pfredlak</cp:lastModifiedBy>
  <cp:revision>45</cp:revision>
  <dcterms:created xsi:type="dcterms:W3CDTF">2010-07-26T15:21:53Z</dcterms:created>
  <dcterms:modified xsi:type="dcterms:W3CDTF">2010-08-07T16:26:29Z</dcterms:modified>
</cp:coreProperties>
</file>