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notesSlides/notesSlide1.xml" ContentType="application/vnd.openxmlformats-officedocument.presentationml.notesSlide+xml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In this photograph, a young man who allegedly had illicit relations with a Jewish woman is marched through the streets for public humiliation. Flanked by German police officers, he wears a sign that reads, "I am a defiler of the race." These events were calculated to both punish the so-called offenders and to make a public example of them as a deterrent to others who might not fully subscribe to Nazi racial theory. Norden, Germany, July 1935.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" name="Shape 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ur77040.png" descr="eur770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9600"/>
            <a:ext cx="8839200" cy="579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4294967295"/>
          </p:nvPr>
        </p:nvSpPr>
        <p:spPr>
          <a:xfrm>
            <a:off x="457200" y="228600"/>
            <a:ext cx="8229600" cy="632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One crucial factor in creating a cohesive group is to </a:t>
            </a:r>
            <a:r>
              <a:rPr sz="2800" u="sng"/>
              <a:t>define who is excluded from membership</a:t>
            </a:r>
            <a:r>
              <a:rPr sz="2800"/>
              <a:t>.  Nazi propagandists contributed to the regime's policies by publicly </a:t>
            </a:r>
            <a:r>
              <a:rPr sz="2800" u="sng"/>
              <a:t>identifying groups for exclusion, justifying their outsider status, and inciting hatred or cultivating indifference</a:t>
            </a:r>
            <a:r>
              <a:rPr sz="2800"/>
              <a:t>.  </a:t>
            </a: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Nazi propaganda was crucial in selling the myth of the "national community" to Germans who longed for unity, national pride and greatness, and a break with the rigid social stratification of the past.  But a second, more sinister aspect of the Nazi myth was that not all Germans were welcome in the new community.  </a:t>
            </a: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Propaganda helped to define who would be excluded from the new society and justified measures against the "outsiders."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12648">
              <a:defRPr sz="2680"/>
            </a:lvl1pPr>
          </a:lstStyle>
          <a:p>
            <a:pPr lvl="0">
              <a:defRPr sz="1800"/>
            </a:pPr>
            <a:r>
              <a:rPr sz="2680"/>
              <a:t>Nazi anti-Semitic Propaganda</a:t>
            </a: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Nazis plan to immediately implement anti-Semitic policy so there is the need to make the public either embrace these measures or make them amenable to accept them. </a:t>
            </a: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Jews defined as a threat to the health and security of the </a:t>
            </a:r>
            <a:r>
              <a:rPr i="1" sz="2800"/>
              <a:t>Volksgemeinshaft</a:t>
            </a:r>
            <a:r>
              <a:rPr sz="2800"/>
              <a:t>- the German “national community.”</a:t>
            </a: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Inundate society with anti-Semitic propaganda- create climate of indifference to their plight.  </a:t>
            </a: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Most Germans don’t know any Jews so create image of sinister, dangerous Jew. 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 idx="4294967295"/>
          </p:nvPr>
        </p:nvSpPr>
        <p:spPr>
          <a:xfrm>
            <a:off x="533400" y="5486399"/>
            <a:ext cx="82296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 Nazi propaganda poster encourages healthy Germans to raise a large family. The caption, in German, reads: "Healthy Parents have Healthy Children." Germany, date uncertain.</a:t>
            </a:r>
          </a:p>
        </p:txBody>
      </p:sp>
      <p:pic>
        <p:nvPicPr>
          <p:cNvPr id="4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12712"/>
            <a:ext cx="3810000" cy="5527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56663" cy="607536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1447800" y="6211887"/>
            <a:ext cx="64008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Propaganda slide which contrasts a person of mixed race (at the left) with a healthy "Aryan" youth (at the right). 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10 anti-s 4.jpg" descr="10 anti-s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55562"/>
            <a:ext cx="7086600" cy="6535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0"/>
            <a:ext cx="7467600" cy="517048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04800" y="5181600"/>
            <a:ext cx="88392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Propaganda slide entitled "The Jew avoids work, he lets others do the work for him," that juxtaposes pictures of Jews walking idly through a Jewish quarter and Germans at hard, physical labor.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0"/>
            <a:ext cx="4762500" cy="61817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228600" y="6172200"/>
            <a:ext cx="8686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“Who is the enemy?”  “The Jews are our misfortune!”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14 The year is overThe struggle goes on.jpeg" descr="14 The year is overThe struggle goes o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0"/>
            <a:ext cx="7315200" cy="612775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524000" y="6248400"/>
            <a:ext cx="693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“The struggle goes on.” 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7 anti-s jews defile aryans.jpg" descr="7 anti-s jews defile aryan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50800"/>
            <a:ext cx="6858000" cy="675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11 Eternal Jew.jpeg" descr="11 Eternal Jew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46037"/>
            <a:ext cx="4876800" cy="676592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7391400" y="762000"/>
            <a:ext cx="1524000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 lvl="0"/>
            <a:r>
              <a:t>Nazi propaganda film: “The Eternal Jew” What stereotypes do you see in this image? 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 idx="4294967295"/>
          </p:nvPr>
        </p:nvSpPr>
        <p:spPr>
          <a:xfrm>
            <a:off x="457200" y="152400"/>
            <a:ext cx="8229600" cy="484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512063">
              <a:defRPr sz="1568"/>
            </a:lvl1pPr>
          </a:lstStyle>
          <a:p>
            <a:pPr lvl="0">
              <a:defRPr sz="1800"/>
            </a:pPr>
            <a:r>
              <a:rPr sz="1568"/>
              <a:t>Nazis utilized terror and legal measures to obtain a one-party dictatorship from a democracy</a:t>
            </a:r>
          </a:p>
        </p:txBody>
      </p:sp>
      <p:pic>
        <p:nvPicPr>
          <p:cNvPr id="17" name="DSC01427.jpg" descr="DSC0142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838200"/>
            <a:ext cx="5629275" cy="750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20 school lessons2.jpg" descr="20 school lessons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95250"/>
            <a:ext cx="6781800" cy="6742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21 anti-s education.jpg" descr="21 anti-s educatio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6550"/>
            <a:ext cx="9144000" cy="364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can15.jpg" descr="scan1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0"/>
            <a:ext cx="4457700" cy="54768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609600" y="5594438"/>
            <a:ext cx="722471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t>"The God of the Jews is money. To earn money, he commits the greatest crimes. He will not rest until he can sit on a huge money sack, until he has become the king of money."* 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4294967295"/>
          </p:nvPr>
        </p:nvSpPr>
        <p:spPr>
          <a:xfrm>
            <a:off x="5486400" y="533400"/>
            <a:ext cx="3505200" cy="5973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95942" indent="-195942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The Führer’s Youth</a:t>
            </a:r>
            <a:br>
              <a:rPr sz="1600">
                <a:latin typeface="Arial Bold"/>
                <a:ea typeface="Arial Bold"/>
                <a:cs typeface="Arial Bold"/>
                <a:sym typeface="Arial Bold"/>
              </a:rPr>
            </a:br>
            <a:endParaRPr sz="1600"/>
          </a:p>
          <a:p>
            <a:pPr lvl="0" marL="195942" indent="-195942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/>
              <a:t>The boys who are true Germans</a:t>
            </a:r>
            <a:br>
              <a:rPr sz="1600"/>
            </a:br>
            <a:r>
              <a:rPr sz="1600"/>
              <a:t>To Hitler’s Youth belong.</a:t>
            </a:r>
            <a:br>
              <a:rPr sz="1600"/>
            </a:br>
            <a:r>
              <a:rPr sz="1600"/>
              <a:t>They want to live for their Führer,</a:t>
            </a:r>
            <a:br>
              <a:rPr sz="1600"/>
            </a:br>
            <a:r>
              <a:rPr sz="1600"/>
              <a:t>Their eyes are fixed on the future.</a:t>
            </a:r>
            <a:br>
              <a:rPr sz="1600"/>
            </a:br>
            <a:r>
              <a:rPr sz="1600"/>
              <a:t>Bigger and stronger they have become.</a:t>
            </a:r>
            <a:br>
              <a:rPr sz="1600"/>
            </a:br>
            <a:r>
              <a:rPr sz="1600"/>
              <a:t>The German Heritage is theirs.</a:t>
            </a:r>
            <a:br>
              <a:rPr sz="1600"/>
            </a:br>
            <a:r>
              <a:rPr sz="1600"/>
              <a:t>The great and sacred Fatherland</a:t>
            </a:r>
            <a:br>
              <a:rPr sz="1600"/>
            </a:br>
            <a:r>
              <a:rPr sz="1600"/>
              <a:t>Stands today as it ever stood.</a:t>
            </a:r>
            <a:br>
              <a:rPr sz="1600"/>
            </a:br>
            <a:r>
              <a:rPr sz="1600"/>
              <a:t>From this picture may be seen,</a:t>
            </a:r>
            <a:br>
              <a:rPr sz="1600"/>
            </a:br>
            <a:r>
              <a:rPr sz="1600"/>
              <a:t>Hitler Youth in splendid mien,</a:t>
            </a:r>
            <a:br>
              <a:rPr sz="1600"/>
            </a:br>
            <a:r>
              <a:rPr sz="1600"/>
              <a:t>From smallest to the biggest boy.</a:t>
            </a:r>
            <a:br>
              <a:rPr sz="1600"/>
            </a:br>
            <a:r>
              <a:rPr sz="1600"/>
              <a:t>All are husky, tough, and strong.</a:t>
            </a:r>
            <a:br>
              <a:rPr sz="1600"/>
            </a:br>
            <a:r>
              <a:rPr sz="1600"/>
              <a:t>They love their German Führer</a:t>
            </a:r>
            <a:br>
              <a:rPr sz="1600"/>
            </a:br>
            <a:r>
              <a:rPr sz="1600"/>
              <a:t>And God in Heaven they fear.</a:t>
            </a:r>
            <a:br>
              <a:rPr sz="1600"/>
            </a:br>
            <a:endParaRPr sz="1600"/>
          </a:p>
          <a:p>
            <a:pPr lvl="0" marL="195942" indent="-195942">
              <a:lnSpc>
                <a:spcPct val="80000"/>
              </a:lnSpc>
              <a:spcBef>
                <a:spcPts val="300"/>
              </a:spcBef>
              <a:buChar char="•"/>
              <a:defRPr sz="1800"/>
            </a:pPr>
            <a:r>
              <a:rPr sz="1600"/>
              <a:t>But the Jews they must despise!</a:t>
            </a:r>
            <a:br>
              <a:rPr sz="1600"/>
            </a:br>
            <a:r>
              <a:rPr sz="1600"/>
              <a:t>They’re not like these boys,</a:t>
            </a:r>
            <a:br>
              <a:rPr sz="1600"/>
            </a:br>
            <a:r>
              <a:rPr sz="1600"/>
              <a:t>So Jews must just give way! </a:t>
            </a:r>
          </a:p>
        </p:txBody>
      </p:sp>
      <p:pic>
        <p:nvPicPr>
          <p:cNvPr id="74" name="fuchs21.jpg" descr="fuchs2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914400"/>
            <a:ext cx="5791200" cy="4586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uchs22.jpg" descr="fuchs2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0"/>
            <a:ext cx="7467600" cy="584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1219200" y="5867940"/>
            <a:ext cx="7750175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400"/>
              <a:t>(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On the signpos</a:t>
            </a:r>
            <a:r>
              <a:rPr sz="2400"/>
              <a:t>t: “One-way road. Hurry, Hurry.</a:t>
            </a:r>
            <a:br>
              <a:rPr sz="2400"/>
            </a:br>
            <a:r>
              <a:rPr sz="2400"/>
              <a:t>The Jews are our misfortune.”)</a:t>
            </a:r>
            <a:r>
              <a:t> 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DSC01457.jpg" descr="DSC0145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819150"/>
            <a:ext cx="8077200" cy="60579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title" idx="4294967295"/>
          </p:nvPr>
        </p:nvSpPr>
        <p:spPr>
          <a:xfrm>
            <a:off x="457200" y="274637"/>
            <a:ext cx="8229600" cy="4873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12648">
              <a:defRPr sz="2680"/>
            </a:lvl1pPr>
          </a:lstStyle>
          <a:p>
            <a:pPr lvl="0">
              <a:defRPr sz="1800"/>
            </a:pPr>
            <a:r>
              <a:rPr sz="2680"/>
              <a:t>“The Jews Are Our Misfortune” 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45 jews not wanted sign.jpg" descr="45 jews not wanted sig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800"/>
              <a:t>1935 Nuremburg Laws</a:t>
            </a:r>
          </a:p>
        </p:txBody>
      </p:sp>
      <p:sp>
        <p:nvSpPr>
          <p:cNvPr id="85" name="Shape 85"/>
          <p:cNvSpPr/>
          <p:nvPr>
            <p:ph type="body" idx="4294967295"/>
          </p:nvPr>
        </p:nvSpPr>
        <p:spPr>
          <a:xfrm>
            <a:off x="457200" y="1295400"/>
            <a:ext cx="8686800" cy="556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28625" indent="-428625">
              <a:spcBef>
                <a:spcPts val="900"/>
              </a:spcBef>
              <a:buChar char="•"/>
              <a:defRPr sz="1800"/>
            </a:pPr>
            <a:r>
              <a:rPr sz="4000">
                <a:latin typeface="Arial Bold"/>
                <a:ea typeface="Arial Bold"/>
                <a:cs typeface="Arial Bold"/>
                <a:sym typeface="Arial Bold"/>
              </a:rPr>
              <a:t>Series of laws passed that officially excluded Jews from German citizenship</a:t>
            </a:r>
            <a:endParaRPr sz="4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428625" indent="-428625">
              <a:spcBef>
                <a:spcPts val="900"/>
              </a:spcBef>
              <a:buChar char="•"/>
              <a:defRPr sz="1800"/>
            </a:pPr>
            <a:r>
              <a:rPr sz="4000">
                <a:latin typeface="Arial Bold"/>
                <a:ea typeface="Arial Bold"/>
                <a:cs typeface="Arial Bold"/>
                <a:sym typeface="Arial Bold"/>
              </a:rPr>
              <a:t>Specifically defined who is a Jew and who is a German</a:t>
            </a:r>
            <a:endParaRPr sz="4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428625" indent="-428625">
              <a:spcBef>
                <a:spcPts val="900"/>
              </a:spcBef>
              <a:buChar char="•"/>
              <a:defRPr sz="1800"/>
            </a:pPr>
            <a:r>
              <a:rPr sz="4000">
                <a:latin typeface="Arial Bold"/>
                <a:ea typeface="Arial Bold"/>
                <a:cs typeface="Arial Bold"/>
                <a:sym typeface="Arial Bold"/>
              </a:rPr>
              <a:t>Jews systematically excluded from public life in Germany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400"/>
              <a:t>Laws on Citizenship and Race</a:t>
            </a:r>
          </a:p>
        </p:txBody>
      </p:sp>
      <p:sp>
        <p:nvSpPr>
          <p:cNvPr id="88" name="Shape 8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85762" indent="-385762">
              <a:spcBef>
                <a:spcPts val="800"/>
              </a:spcBef>
              <a:buChar char="•"/>
              <a:defRPr sz="1800"/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Only those with “German blood” are citizens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85762" indent="-385762">
              <a:spcBef>
                <a:spcPts val="800"/>
              </a:spcBef>
              <a:buChar char="•"/>
              <a:defRPr sz="1800"/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Jews excluded from German citizenship- systematically excluded from German life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85762" indent="-385762">
              <a:spcBef>
                <a:spcPts val="800"/>
              </a:spcBef>
              <a:buChar char="•"/>
              <a:defRPr sz="1800"/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Defined criteria for Germans, Jews and those of “mixed blood”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 idx="4294967295"/>
          </p:nvPr>
        </p:nvSpPr>
        <p:spPr>
          <a:xfrm>
            <a:off x="-1" y="277812"/>
            <a:ext cx="9144002" cy="11398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841247">
              <a:defRPr sz="1800"/>
            </a:pP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“</a:t>
            </a:r>
            <a:r>
              <a:rPr sz="3680" u="sng">
                <a:latin typeface="Arial Bold"/>
                <a:ea typeface="Arial Bold"/>
                <a:cs typeface="Arial Bold"/>
                <a:sym typeface="Arial Bold"/>
              </a:rPr>
              <a:t>Laws for the Protection of German Blood and German Honor</a:t>
            </a: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”</a:t>
            </a:r>
          </a:p>
        </p:txBody>
      </p:sp>
      <p:sp>
        <p:nvSpPr>
          <p:cNvPr id="91" name="Shape 91"/>
          <p:cNvSpPr/>
          <p:nvPr>
            <p:ph type="body" idx="4294967295"/>
          </p:nvPr>
        </p:nvSpPr>
        <p:spPr>
          <a:xfrm>
            <a:off x="457200" y="1600200"/>
            <a:ext cx="8686800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71487" indent="-471487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4400">
                <a:latin typeface="Arial Bold"/>
                <a:ea typeface="Arial Bold"/>
                <a:cs typeface="Arial Bold"/>
                <a:sym typeface="Arial Bold"/>
              </a:rPr>
              <a:t>Marriage Between Jews and Germans prohibited- as are physical relations</a:t>
            </a:r>
            <a:endParaRPr sz="4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471487" indent="-471487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4400">
                <a:latin typeface="Arial Bold"/>
                <a:ea typeface="Arial Bold"/>
                <a:cs typeface="Arial Bold"/>
                <a:sym typeface="Arial Bold"/>
              </a:rPr>
              <a:t>Jews may not employ female Germans in their households</a:t>
            </a:r>
            <a:endParaRPr sz="4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471487" indent="-471487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4400">
                <a:latin typeface="Arial Bold"/>
                <a:ea typeface="Arial Bold"/>
                <a:cs typeface="Arial Bold"/>
                <a:sym typeface="Arial Bold"/>
              </a:rPr>
              <a:t>Jews may not hoist German flag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 idx="4294967295"/>
          </p:nvPr>
        </p:nvSpPr>
        <p:spPr>
          <a:xfrm>
            <a:off x="-1" y="277812"/>
            <a:ext cx="9144002" cy="4079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484631">
              <a:defRPr sz="2120"/>
            </a:lvl1pPr>
          </a:lstStyle>
          <a:p>
            <a:pPr lvl="0">
              <a:defRPr sz="1800"/>
            </a:pPr>
            <a:r>
              <a:rPr sz="2120"/>
              <a:t>Nazi Policy of Inclusion and Exclusion</a:t>
            </a:r>
          </a:p>
        </p:txBody>
      </p:sp>
      <p:sp>
        <p:nvSpPr>
          <p:cNvPr id="20" name="Shape 20"/>
          <p:cNvSpPr/>
          <p:nvPr>
            <p:ph type="body" idx="4294967295"/>
          </p:nvPr>
        </p:nvSpPr>
        <p:spPr>
          <a:xfrm>
            <a:off x="-1" y="838200"/>
            <a:ext cx="9144002" cy="586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Cornerstone of Nazi ideology and propaganda was that of the </a:t>
            </a:r>
            <a:r>
              <a:rPr i="1" sz="2800"/>
              <a:t>Volksgemeinschaft</a:t>
            </a:r>
            <a:r>
              <a:rPr sz="2800"/>
              <a:t>, or “national community” - a racial union of all “Aryan” Germans that would transcend class, religious and regional differences.  Individual rights were deemphasized in favor of stressing sacrifice for the good of the “national community”.  </a:t>
            </a: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To accomplish the goals of the “national community,” the Nazis emphasized the policy </a:t>
            </a:r>
            <a:r>
              <a:rPr i="1" sz="2800"/>
              <a:t>Gleischaltung</a:t>
            </a:r>
            <a:r>
              <a:rPr sz="2800"/>
              <a:t>, the coordinating of all society around Nazi values.  “Working towards the Fuehrer.” </a:t>
            </a: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Consequently, all those NOT in the national community </a:t>
            </a:r>
            <a:r>
              <a:rPr sz="2800" u="sng"/>
              <a:t>must be excluded or removed for the health of the community</a:t>
            </a:r>
            <a:r>
              <a:rPr sz="2800"/>
              <a:t>.  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-1" y="277812"/>
            <a:ext cx="9144002" cy="11398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841247">
              <a:defRPr sz="1800"/>
            </a:pP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"</a:t>
            </a:r>
            <a:r>
              <a:rPr sz="3680" u="sng">
                <a:latin typeface="Arial Bold"/>
                <a:ea typeface="Arial Bold"/>
                <a:cs typeface="Arial Bold"/>
                <a:sym typeface="Arial Bold"/>
              </a:rPr>
              <a:t>The Law for the Protection of the Genetic Health of the German People</a:t>
            </a: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"</a:t>
            </a:r>
            <a:r>
              <a:rPr sz="3680"/>
              <a:t> 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xfrm>
            <a:off x="-1" y="2057400"/>
            <a:ext cx="9144002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Nazi concerned with “Racial Hygiene”-  must preserve those with pure Aryan blood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Those wanting to marry must get medical exam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Full Jew= 3 Jewish grandparents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Mischlinge= 1</a:t>
            </a:r>
            <a:r>
              <a:rPr baseline="30000" sz="3200"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 and 2</a:t>
            </a:r>
            <a:r>
              <a:rPr baseline="30000" sz="3200"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 degree based on Jewish blood mixed with German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hart.jpg" descr="char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0"/>
            <a:ext cx="5715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nuremberg laws chart english.jpg" descr="nuremberg laws chart english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0"/>
            <a:ext cx="5943600" cy="697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0"/>
            <a:ext cx="8077200" cy="592772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219200" y="5867400"/>
            <a:ext cx="71628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/>
            <a:r>
              <a:t>A teacher explains racial definitions according to the Nuremberg Laws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er72160.png" descr="ger7216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400" y="157162"/>
            <a:ext cx="10210800" cy="670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0"/>
            <a:ext cx="7620000" cy="528796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609600" y="5410200"/>
            <a:ext cx="8229600" cy="132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</a:pPr>
            <a:r>
              <a:t>In this photograph, a young man who allegedly had illicit relations with a Jewish woman is marched through the streets for public humiliation. Flanked by German police officers, he wears a sign that reads, </a:t>
            </a: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"I am a defiler of the race."</a:t>
            </a:r>
            <a:r>
              <a:t> Norden, Germany, July 1935. 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0"/>
            <a:ext cx="7543800" cy="556101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533400" y="5486399"/>
            <a:ext cx="8610600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"I am the greatest pig in town - I have affairs with Jews only."</a:t>
            </a:r>
            <a:r>
              <a:t> This scene, organized for the press in Hamburg in 1935, appeared in all German newspapers. The man's sign says: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"I only take German girls to my room."</a:t>
            </a:r>
            <a:r>
              <a:t> The Nuremberg laws of 1935 criminalized sexual relations between Jews and "Aryans." 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457200" y="0"/>
            <a:ext cx="8229600" cy="99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400"/>
              <a:t>Retirement</a:t>
            </a:r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xfrm>
            <a:off x="457200" y="914400"/>
            <a:ext cx="8382000" cy="563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From 1933 until the outbreak of war in 1939, Jews felt the effects of more than 400 decrees and regulations that restricted all aspects of their public and private lives.</a:t>
            </a:r>
            <a:r>
              <a:rPr sz="3200"/>
              <a:t> </a:t>
            </a:r>
            <a:endParaRPr sz="3200"/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All “non-Aryan” civil servants fired from their positions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Jewish teachers and students excluded from schools and universities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Excluded from legal and medical professions</a:t>
            </a:r>
            <a:endParaRPr sz="32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Open jobs for “Aryans”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j stamped passport.jpg" descr="j stamped passpor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95617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5410200" y="609600"/>
            <a:ext cx="3505200" cy="414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August 17, 1938</a:t>
            </a:r>
            <a:br>
              <a:rPr sz="28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800"/>
              <a:t>Executive Order on the Law on the Alteration of Family and Personal Names requires Jews to adopt an additional name: "Sara” for women and “Israel” for men. 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xfrm>
            <a:off x="0" y="304800"/>
            <a:ext cx="9601200" cy="1139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841247">
              <a:defRPr sz="1800"/>
            </a:pP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1938 the November Pogrom:  </a:t>
            </a:r>
            <a:r>
              <a:rPr sz="3680" u="sng">
                <a:latin typeface="Arial Bold"/>
                <a:ea typeface="Arial Bold"/>
                <a:cs typeface="Arial Bold"/>
                <a:sym typeface="Arial Bold"/>
              </a:rPr>
              <a:t>Kristallnacht</a:t>
            </a:r>
            <a:r>
              <a:rPr sz="3680">
                <a:latin typeface="Arial Bold"/>
                <a:ea typeface="Arial Bold"/>
                <a:cs typeface="Arial Bold"/>
                <a:sym typeface="Arial Bold"/>
              </a:rPr>
              <a:t>: Night of Broken Glass</a:t>
            </a:r>
          </a:p>
        </p:txBody>
      </p:sp>
      <p:sp>
        <p:nvSpPr>
          <p:cNvPr id="120" name="Shape 120"/>
          <p:cNvSpPr/>
          <p:nvPr>
            <p:ph type="body" idx="4294967295"/>
          </p:nvPr>
        </p:nvSpPr>
        <p:spPr>
          <a:xfrm>
            <a:off x="0" y="1600200"/>
            <a:ext cx="8686800" cy="525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Nazi orchestrated wave of violence against Jewish businesses- 7,500  looted and destroyed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91 Jews killed in street violence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267 synagogues burned and vandalized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25,000 Jewish men rounded up and sent to concentration camps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Jews themselves fined 1 billion marks for the destruction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DSC01582.jpg" descr="DSC0158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0"/>
            <a:ext cx="51435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4467b.jpg" descr="04467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990600"/>
            <a:ext cx="5375275" cy="5407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3b.jpg" descr="image13b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71600" y="968375"/>
            <a:ext cx="6477000" cy="541813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914400" y="381000"/>
            <a:ext cx="82296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800" u="sng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 Bold"/>
                <a:ea typeface="Verdana Bold"/>
                <a:cs typeface="Verdana Bold"/>
                <a:sym typeface="Verdana Bold"/>
              </a:rPr>
              <a:t>Kristallnacht</a:t>
            </a:r>
            <a:r>
              <a:rPr sz="2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 Bold"/>
                <a:ea typeface="Verdana Bold"/>
                <a:cs typeface="Verdana Bold"/>
                <a:sym typeface="Verdana Bold"/>
              </a:rPr>
              <a:t>: Night of Broken Glass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kristallnacht damage.jpg" descr="kristallnacht damag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8625"/>
            <a:ext cx="9144000" cy="600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685800"/>
            <a:ext cx="7486650" cy="6018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828800" y="300355"/>
            <a:ext cx="523625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/>
            <a:r>
              <a:t>Synagogues Destroyed on Kristallnacht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274637"/>
            <a:ext cx="8229600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Kristallnacht as a Turning Point in the Holocaust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1143000"/>
            <a:ext cx="8229600" cy="541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Previously, the Nazis employed mostly legal measures against Jews- this was the first major act of flagrant state-sponsored violence and a departure from previous policy.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It was at this point that many Jews in Germany realized that they had to try to leave- there was no safety or security for their families.  Emigration greatly increased after Kristallnacht.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4637"/>
            <a:ext cx="8229600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Kristallnacht as a Turning Point in the Holocaust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Many see this event as the start of the Holocaust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Jews are blamed for Kristallnacht and fined $I billion </a:t>
            </a:r>
            <a:r>
              <a:rPr i="1" sz="3200"/>
              <a:t>Reichmarks</a:t>
            </a:r>
            <a:r>
              <a:rPr sz="3200"/>
              <a:t> to pay for cleanup and government services like police and firemen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Laws and restrictions against Jews become more and more repressive and unbearable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57200" y="274637"/>
            <a:ext cx="82296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Kristallnacht as a Turning Point in the Holocaust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-1" y="1143000"/>
            <a:ext cx="9144002" cy="5715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The Nuremberg Laws, concentration camps and doctrine of </a:t>
            </a:r>
            <a:r>
              <a:rPr i="1" sz="3200"/>
              <a:t>Lebensraum</a:t>
            </a:r>
            <a:r>
              <a:rPr sz="3200"/>
              <a:t> are in place, yet it becomes clear that forced immigration of Jews out of the Reich is not a feasible option.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The Nazis realize they need a more “permanent solution” to the Jewish question- a “Final Solution.”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The passivity of the German people and virtually no real action from foreign nations send the message that they could expect little to no opposition in further measures against Jews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After Kristallnacht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457200" y="1219200"/>
            <a:ext cx="8229600" cy="49117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Series of increasing restrictions and prohibitions against Jews in Third Reich- life will become more and more intolerable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Jews can no longer own businesses- must sell their businesses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Jews forbidden to attend plays or concerts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Jewish children removed from schools- must attend all Jewish schools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Curfews are enforced for Jews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Emigration</a:t>
            </a: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304800" y="1371600"/>
            <a:ext cx="8382000" cy="47593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Order to speed up Jewish emigration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Jews attempting to leave Germany must pay exorbitant amount of money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Become poor refugees- world wide economic depression- many countries won’t take them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By 1939, half of Germany’s 500,000 Jews had emigrated to escape Nazi persecution.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 idx="4294967295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1933:  Nazi Book Burning</a:t>
            </a:r>
          </a:p>
        </p:txBody>
      </p:sp>
      <p:pic>
        <p:nvPicPr>
          <p:cNvPr id="2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831850"/>
            <a:ext cx="7620000" cy="6026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ook-burn.jpg" descr="book-bur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0"/>
            <a:ext cx="7391400" cy="55340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152400" y="5715000"/>
            <a:ext cx="899160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600"/>
              </a:spcBef>
            </a:pPr>
            <a:r>
              <a:rPr sz="2800">
                <a:latin typeface="Verdana"/>
                <a:ea typeface="Verdana"/>
                <a:cs typeface="Verdana"/>
                <a:sym typeface="Verdana"/>
              </a:rPr>
              <a:t>“Where books are burned, in the end people will be burned”     Heinrich Heine </a:t>
            </a:r>
            <a:r>
              <a:rPr sz="2800" u="sng">
                <a:latin typeface="Verdana Bold"/>
                <a:ea typeface="Verdana Bold"/>
                <a:cs typeface="Verdana Bold"/>
                <a:sym typeface="Verdana Bold"/>
              </a:rPr>
              <a:t>1821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1933 and 1936:  Nazi Boycott of Jewish businesses</a:t>
            </a:r>
          </a:p>
        </p:txBody>
      </p:sp>
      <p:pic>
        <p:nvPicPr>
          <p:cNvPr id="31" name="boycott1a.jpg" descr="boycott1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470025"/>
            <a:ext cx="7772400" cy="5387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 idx="4294967295"/>
          </p:nvPr>
        </p:nvSpPr>
        <p:spPr>
          <a:xfrm>
            <a:off x="-1" y="277812"/>
            <a:ext cx="9144002" cy="11398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1933:  Dachau concentration camp created for political opponents of Nazis</a:t>
            </a:r>
          </a:p>
        </p:txBody>
      </p:sp>
      <p:pic>
        <p:nvPicPr>
          <p:cNvPr id="34" name="CoverPhoto.jpg" descr="CoverPhot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504950"/>
            <a:ext cx="7086600" cy="531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 idx="4294967295"/>
          </p:nvPr>
        </p:nvSpPr>
        <p:spPr>
          <a:xfrm>
            <a:off x="457200" y="274637"/>
            <a:ext cx="82296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40663">
              <a:defRPr sz="3240"/>
            </a:lvl1pPr>
          </a:lstStyle>
          <a:p>
            <a:pPr lvl="0">
              <a:defRPr sz="1800"/>
            </a:pPr>
            <a:r>
              <a:rPr sz="3240"/>
              <a:t>Nazi anti-Semitic Propaganda</a:t>
            </a:r>
          </a:p>
        </p:txBody>
      </p:sp>
      <p:sp>
        <p:nvSpPr>
          <p:cNvPr id="37" name="Shape 37"/>
          <p:cNvSpPr/>
          <p:nvPr>
            <p:ph type="body" idx="4294967295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Propaganda is biased info designed to shape public beliefs and behavior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Uses truths, ½ truths, lies, omits info selectively, simplifies complex issues or ideas, plays on emotions, attacks opponents, targets desired audience.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Seeks assent, not reasoned argument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Coupled with power of the state- state has power to protect or punish those who agree or disagree with its policies  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