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97" r:id="rId4"/>
    <p:sldId id="303" r:id="rId5"/>
    <p:sldId id="261" r:id="rId6"/>
    <p:sldId id="264" r:id="rId7"/>
    <p:sldId id="265" r:id="rId8"/>
    <p:sldId id="299" r:id="rId9"/>
    <p:sldId id="300" r:id="rId10"/>
    <p:sldId id="268" r:id="rId11"/>
    <p:sldId id="271" r:id="rId12"/>
    <p:sldId id="272" r:id="rId13"/>
    <p:sldId id="304" r:id="rId14"/>
    <p:sldId id="274" r:id="rId15"/>
    <p:sldId id="276" r:id="rId16"/>
    <p:sldId id="302" r:id="rId17"/>
    <p:sldId id="306" r:id="rId18"/>
    <p:sldId id="307"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74001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24" autoAdjust="0"/>
    <p:restoredTop sz="94660"/>
  </p:normalViewPr>
  <p:slideViewPr>
    <p:cSldViewPr>
      <p:cViewPr>
        <p:scale>
          <a:sx n="70" d="100"/>
          <a:sy n="70" d="100"/>
        </p:scale>
        <p:origin x="-852"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92" tIns="46246" rIns="92492" bIns="46246" rtlCol="0"/>
          <a:lstStyle>
            <a:lvl1pPr algn="r">
              <a:defRPr sz="1200"/>
            </a:lvl1pPr>
          </a:lstStyle>
          <a:p>
            <a:fld id="{639394F8-73A0-4633-83A3-2E2DF7666E9A}" type="datetimeFigureOut">
              <a:rPr lang="en-US" smtClean="0"/>
              <a:pPr/>
              <a:t>12/5/2009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92" tIns="46246" rIns="92492" bIns="46246" rtlCol="0" anchor="b"/>
          <a:lstStyle>
            <a:lvl1pPr algn="r">
              <a:defRPr sz="1200"/>
            </a:lvl1pPr>
          </a:lstStyle>
          <a:p>
            <a:fld id="{6AECC826-2E43-456C-8047-1C5CEA4330D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D0413225-A355-4600-A648-A933F746FED7}" type="datetimeFigureOut">
              <a:rPr lang="en-US" smtClean="0"/>
              <a:pPr/>
              <a:t>12/5/2009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9"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45307512-B256-4576-85F0-24ADAD6509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5307512-B256-4576-85F0-24ADAD6509E0}"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hangingPunct="0"/>
            <a:endParaRPr lang="en-US" dirty="0" smtClean="0"/>
          </a:p>
          <a:p>
            <a:pPr hangingPunct="0"/>
            <a:r>
              <a:rPr lang="en-US" dirty="0" smtClean="0"/>
              <a:t> </a:t>
            </a:r>
          </a:p>
          <a:p>
            <a:pPr hangingPunct="0"/>
            <a:r>
              <a:rPr lang="en-US" dirty="0" smtClean="0"/>
              <a:t>PF: By late June, France collapsed, signed an armistice with Germany, and at the end of June, or early July, my mother, as barracks chief, learned that there would be a German </a:t>
            </a:r>
            <a:r>
              <a:rPr lang="en-US" i="1" dirty="0" err="1" smtClean="0"/>
              <a:t>Wehrmacht</a:t>
            </a:r>
            <a:r>
              <a:rPr lang="en-US" dirty="0" smtClean="0"/>
              <a:t>, a German Army inspection team coming the next day to inspect the camp. At this point, my mother, partly out of desperation, decided that since her passport did not bear a “J” she would see if she couldn’t bluff her way out of this camp. So the next morning she managed to maneuver herself right to the entrance of the camp, and she had me by the hand, and when the German army delegation appeared, she pushed herself forward and brandishing her passport, her German passport, she yelled, “</a:t>
            </a:r>
            <a:r>
              <a:rPr lang="en-US" i="1" dirty="0" err="1" smtClean="0"/>
              <a:t>Heil</a:t>
            </a:r>
            <a:r>
              <a:rPr lang="en-US" dirty="0" smtClean="0"/>
              <a:t> Hitler, </a:t>
            </a:r>
            <a:r>
              <a:rPr lang="en-US" i="1" dirty="0" err="1" smtClean="0"/>
              <a:t>Oberst</a:t>
            </a:r>
            <a:r>
              <a:rPr lang="en-US" dirty="0" smtClean="0"/>
              <a:t>”</a:t>
            </a:r>
            <a:r>
              <a:rPr lang="en-US" i="1" dirty="0" smtClean="0"/>
              <a:t> </a:t>
            </a:r>
            <a:r>
              <a:rPr lang="en-US" dirty="0" smtClean="0"/>
              <a:t>(</a:t>
            </a:r>
            <a:r>
              <a:rPr lang="en-US" dirty="0" err="1" smtClean="0"/>
              <a:t>Heil</a:t>
            </a:r>
            <a:r>
              <a:rPr lang="en-US" dirty="0" smtClean="0"/>
              <a:t>, </a:t>
            </a:r>
            <a:r>
              <a:rPr lang="en-US" dirty="0" err="1" smtClean="0"/>
              <a:t>Hilter</a:t>
            </a:r>
            <a:r>
              <a:rPr lang="en-US" dirty="0" smtClean="0"/>
              <a:t>, Colonel). “I am a German national and I demand to be released instantly from this filthy French camp where we have been detained: my mother and my child, and I want to get out right away!” And he was taken aback, looked at her passport, and turned to the French camp commander, and said to him in broken French, “You let </a:t>
            </a:r>
            <a:r>
              <a:rPr lang="en-US" dirty="0" err="1" smtClean="0"/>
              <a:t>madame</a:t>
            </a:r>
            <a:r>
              <a:rPr lang="en-US" dirty="0" smtClean="0"/>
              <a:t> out immediately. And you call taxi. And you pay for the taxi to take </a:t>
            </a:r>
            <a:r>
              <a:rPr lang="en-US" dirty="0" err="1" smtClean="0"/>
              <a:t>madame</a:t>
            </a:r>
            <a:r>
              <a:rPr lang="en-US" dirty="0" smtClean="0"/>
              <a:t> and her mother and her child wherever they want to go!” And within a half hour or forty minutes, we were in a cab and the cab driver said, “Where to?” And my mother said, “North” because she knew that we couldn’t go into Spain because the Spaniards were guarding the frontier and keeping people from coming across. After several hours on the road we arrived in a town, outside of a town called Auch, A-U-C-H, in the Department of </a:t>
            </a:r>
            <a:r>
              <a:rPr lang="en-US" dirty="0" err="1" smtClean="0"/>
              <a:t>Gers</a:t>
            </a:r>
            <a:r>
              <a:rPr lang="en-US" dirty="0" smtClean="0"/>
              <a:t>, G-E-R-S. And there refugees came across the railroad tracks from the north towards us and they waved the cab driver off and said, “Don’t go any further north, there are German troops on the other side of town.”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45307512-B256-4576-85F0-24ADAD6509E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5A157-FAD5-40F8-89FB-B85E0F0CC5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67A530-67AE-4BC7-90D5-F57FE4B3B1C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6F7342-BCB3-46BF-8ECC-FA03C90E79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6FE446-00FD-4D27-B01A-8B33FA5A141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C4CA83-DF2F-45B3-9EB0-2746831756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CE2B7E-26D4-46D5-9653-FA5C8D33D6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53E142-7379-48AE-BDB9-B584D62F73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9D8002-64DE-4194-9E57-75D2178738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2B5CD5-F779-4E0F-A8A1-768B9ABBB76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585F33-4C20-4652-A520-58DAB270A11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77D1F9-D0E1-4F26-856E-96FB5DBAE1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C76598-1AA6-41D9-B4D8-93F76525A0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hyperlink" Target="Museum%20Online%20Archive%20JPEGS/Slide%2010--Trocme,%20Daniel.jpg" TargetMode="External"/><Relationship Id="rId3" Type="http://schemas.openxmlformats.org/officeDocument/2006/relationships/image" Target="../media/image1.png"/><Relationship Id="rId7" Type="http://schemas.openxmlformats.org/officeDocument/2006/relationships/hyperlink" Target="Peter's%20Images%20and%20PDFs/Slide%2010--%20Peter%20in%20School,%201943.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Peter's%20Images%20and%20PDFs/Slide%2010--Les%20Grillons%201943.jpg" TargetMode="External"/><Relationship Id="rId5" Type="http://schemas.openxmlformats.org/officeDocument/2006/relationships/hyperlink" Target="CLIP%20MPEGS%20and%20Transcripts/Clip%2012--Arrival%20at%20Le%20Chambon.wmv" TargetMode="External"/><Relationship Id="rId10" Type="http://schemas.openxmlformats.org/officeDocument/2006/relationships/image" Target="../media/image2.wmf"/><Relationship Id="rId4" Type="http://schemas.openxmlformats.org/officeDocument/2006/relationships/image" Target="../media/image3.png"/><Relationship Id="rId9" Type="http://schemas.openxmlformats.org/officeDocument/2006/relationships/hyperlink" Target="CLIP%20MPEGS%20and%20Transcripts/Clip%2013--People%20of%20Le%20Chambon.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useum%20Online%20Archive%20JPEGS/Slide%2011--Last%20Page,%20Diary%201.jp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CLIP%20MPEGS%20and%20Transcripts/Clip%2014--College%20Champillon%20in%20Figeac.wmv"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CLIP%20MPEGS%20and%20Transcripts/Clip%2015--Reoccupation%20of%20Figeac.wmv"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8" Type="http://schemas.openxmlformats.org/officeDocument/2006/relationships/hyperlink" Target="CLIP%20MPEGS%20and%20Transcripts/Clip%2016--Escape.wmv" TargetMode="External"/><Relationship Id="rId3" Type="http://schemas.openxmlformats.org/officeDocument/2006/relationships/image" Target="../media/image1.png"/><Relationship Id="rId7" Type="http://schemas.openxmlformats.org/officeDocument/2006/relationships/hyperlink" Target="Museum%20Online%20Archive%20JPEGS/Slide%2013--Feigl%20Map.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Peter's%20Images%20and%20PDFs/Slide%2013--Swiss%20interr_report_23May44.pdf" TargetMode="External"/><Relationship Id="rId5" Type="http://schemas.openxmlformats.org/officeDocument/2006/relationships/hyperlink" Target="Peter's%20Text%20Translations/Slide%2013--swiss_interr_report_23may44.pdf" TargetMode="External"/><Relationship Id="rId10" Type="http://schemas.openxmlformats.org/officeDocument/2006/relationships/image" Target="../media/image2.wmf"/><Relationship Id="rId4" Type="http://schemas.openxmlformats.org/officeDocument/2006/relationships/image" Target="../media/image3.png"/><Relationship Id="rId9" Type="http://schemas.openxmlformats.org/officeDocument/2006/relationships/hyperlink" Target="Peter's%20Images%20and%20PDFs/Slide%2013--Feigldiarymay22b.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CLIP%20MPEGS%20and%20Transcripts/Clip%2018--Response%20to%20Freedom.wmv" TargetMode="External"/><Relationship Id="rId3" Type="http://schemas.openxmlformats.org/officeDocument/2006/relationships/image" Target="../media/image1.png"/><Relationship Id="rId7" Type="http://schemas.openxmlformats.org/officeDocument/2006/relationships/hyperlink" Target="CLIP%20MPEGS%20and%20Transcripts/Clip%2017--Gersonde%20Family.wm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Shoah%20Created%20PDFs/Slide%2014--%20Activity%202.pdf"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Shoah%20Created%20PDFs/Slide%2015--Peter%20Feigl's%20Biography.pdf" TargetMode="External"/><Relationship Id="rId18" Type="http://schemas.openxmlformats.org/officeDocument/2006/relationships/hyperlink" Target="Peter's%20Images%20and%20PDFs/Slide%2015--Quakers_OSE%209july1945.pdf" TargetMode="External"/><Relationship Id="rId3" Type="http://schemas.openxmlformats.org/officeDocument/2006/relationships/image" Target="../media/image1.png"/><Relationship Id="rId7" Type="http://schemas.openxmlformats.org/officeDocument/2006/relationships/image" Target="../media/image12.jpeg"/><Relationship Id="rId12" Type="http://schemas.openxmlformats.org/officeDocument/2006/relationships/hyperlink" Target="CLIP%20MPEGS%20and%20Transcripts/Clip%2021--Still%20Photos.wmv" TargetMode="External"/><Relationship Id="rId17" Type="http://schemas.openxmlformats.org/officeDocument/2006/relationships/hyperlink" Target="Peter's%20Text%20Translations/Slide%2015--quaker_to_ose_9july45.pdf" TargetMode="External"/><Relationship Id="rId2" Type="http://schemas.openxmlformats.org/officeDocument/2006/relationships/notesSlide" Target="../notesSlides/notesSlide10.xml"/><Relationship Id="rId16" Type="http://schemas.openxmlformats.org/officeDocument/2006/relationships/hyperlink" Target="CLIP%20MPEGS%20and%20Transcripts/Clip%2019--Departure.wmv" TargetMode="External"/><Relationship Id="rId1" Type="http://schemas.openxmlformats.org/officeDocument/2006/relationships/slideLayout" Target="../slideLayouts/slideLayout7.xml"/><Relationship Id="rId6" Type="http://schemas.openxmlformats.org/officeDocument/2006/relationships/hyperlink" Target="CLIP%20MPEGS%20and%20Transcripts/Clip%2020--Message%20to%20the%20Future.wmv" TargetMode="External"/><Relationship Id="rId11" Type="http://schemas.openxmlformats.org/officeDocument/2006/relationships/image" Target="../media/image16.jpe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15.jpeg"/><Relationship Id="rId19" Type="http://schemas.openxmlformats.org/officeDocument/2006/relationships/image" Target="../media/image18.png"/><Relationship Id="rId4" Type="http://schemas.openxmlformats.org/officeDocument/2006/relationships/image" Target="../media/image2.wmf"/><Relationship Id="rId9" Type="http://schemas.openxmlformats.org/officeDocument/2006/relationships/image" Target="../media/image14.jpeg"/><Relationship Id="rId14" Type="http://schemas.openxmlformats.org/officeDocument/2006/relationships/hyperlink" Target="http://www.immigrantships.net/v9/1900v9/marineflasher19460715_11.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ushmm.org/wlc/article.php?lang=en&amp;ModuleId=10005215" TargetMode="External"/><Relationship Id="rId3" Type="http://schemas.openxmlformats.org/officeDocument/2006/relationships/image" Target="../media/image1.png"/><Relationship Id="rId7" Type="http://schemas.openxmlformats.org/officeDocument/2006/relationships/hyperlink" Target="http://www.ushmm.org/wlc/article.php?lang=en&amp;ModuleId=10005212" TargetMode="External"/><Relationship Id="rId12" Type="http://schemas.openxmlformats.org/officeDocument/2006/relationships/hyperlink" Target="http://www.ushmm.org/wlc/media_nm.php?lang=en&amp;ModuleId=10005429&amp;MediaId=1277"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ushmm.org/wlc/article.php?lang=en&amp;ModuleId=10005429" TargetMode="External"/><Relationship Id="rId11" Type="http://schemas.openxmlformats.org/officeDocument/2006/relationships/hyperlink" Target="http://www.ushmm.org/wlc/media_nm.php?lang=en&amp;ModuleId=10005429&amp;MediaId=365" TargetMode="External"/><Relationship Id="rId5" Type="http://schemas.openxmlformats.org/officeDocument/2006/relationships/image" Target="../media/image3.png"/><Relationship Id="rId10" Type="http://schemas.openxmlformats.org/officeDocument/2006/relationships/hyperlink" Target="http://www.ushmm.org/wlc/article.php?lang=en&amp;ModuleId=10007392" TargetMode="External"/><Relationship Id="rId4" Type="http://schemas.openxmlformats.org/officeDocument/2006/relationships/image" Target="../media/image2.wmf"/><Relationship Id="rId9" Type="http://schemas.openxmlformats.org/officeDocument/2006/relationships/hyperlink" Target="http://www.ushmm.org/wlc/article.php?lang=en&amp;ModuleId=1000751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hyperlink" Target="mms://media.k12.sd.us/sh259/feigl_1_2009_10_18.wmv" TargetMode="External"/><Relationship Id="rId3" Type="http://schemas.openxmlformats.org/officeDocument/2006/relationships/image" Target="../media/image2.wmf"/><Relationship Id="rId7" Type="http://schemas.openxmlformats.org/officeDocument/2006/relationships/hyperlink" Target="CLIP%20MPEGS%20and%20Transcripts/Clip%201--Introduction.wm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Shoah%20Created%20PDFs/Slide%202--Primary%20Source%20Analysis%20I%20Activity.pdf" TargetMode="External"/><Relationship Id="rId11" Type="http://schemas.openxmlformats.org/officeDocument/2006/relationships/image" Target="../media/image10.emf"/><Relationship Id="rId5" Type="http://schemas.openxmlformats.org/officeDocument/2006/relationships/hyperlink" Target="PDFs/Slide%202--Primary%20Source%20Analysis%20I%20Activity.pdf" TargetMode="External"/><Relationship Id="rId10" Type="http://schemas.openxmlformats.org/officeDocument/2006/relationships/hyperlink" Target="Shoah%20Created%20PDFs/Slide%202%20--Primary%20Source%20Comparison%20Activity.pdf" TargetMode="External"/><Relationship Id="rId4" Type="http://schemas.openxmlformats.org/officeDocument/2006/relationships/image" Target="../media/image3.png"/><Relationship Id="rId9" Type="http://schemas.openxmlformats.org/officeDocument/2006/relationships/hyperlink" Target="Shoah%20Created%20PDFs/Slide%202%20--Primary%20Source%20Analysis%20II%20Activity.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CLIP%20MPEGS%20and%20Transcripts/Clip%203--Father's%20Handkerchief.wmv" TargetMode="External"/><Relationship Id="rId3" Type="http://schemas.openxmlformats.org/officeDocument/2006/relationships/image" Target="../media/image2.wmf"/><Relationship Id="rId7" Type="http://schemas.openxmlformats.org/officeDocument/2006/relationships/hyperlink" Target="Shoah%20Created%20PDFs/Slide%203%20--Activity%201.pdf" TargetMode="External"/><Relationship Id="rId12" Type="http://schemas.openxmlformats.org/officeDocument/2006/relationships/hyperlink" Target="CLIP%20MPEGS%20and%20Transcripts/Clip%205--Diaries.wm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PDF%20Documents/5.%20Activity%201.pdf" TargetMode="External"/><Relationship Id="rId11" Type="http://schemas.openxmlformats.org/officeDocument/2006/relationships/hyperlink" Target="Peter's%20Images%20and%20PDFs/Slide%203--%20Peter's%20%20Map.jpg" TargetMode="External"/><Relationship Id="rId5" Type="http://schemas.openxmlformats.org/officeDocument/2006/relationships/hyperlink" Target="CLIP%20MPEGS%20and%20Transcripts/Clip%202--Summer%20Camp.wmv" TargetMode="External"/><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hyperlink" Target="CLIP%20MPEGS%20and%20Transcripts/Clip%204--Handkerchief's%20Significance.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hyperlink" Target="Shoah%20Created%20PDFs/Slide%204--OWL%20Poster%20Guide--Option%202.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Shoah%20Created%20PDFs/Slide%204--OWL%20Poster%20Guide--Option%201.pdf" TargetMode="External"/><Relationship Id="rId5" Type="http://schemas.openxmlformats.org/officeDocument/2006/relationships/hyperlink" Target="mms://media.k12.sd.us/sh259/feigl_1_2009_10_18.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Peter's%20Text%20Translations/Slide%205%20--Cavailhon%20Oral%20Testimony%20Translation.pdf" TargetMode="External"/><Relationship Id="rId3" Type="http://schemas.openxmlformats.org/officeDocument/2006/relationships/image" Target="../media/image1.png"/><Relationship Id="rId7" Type="http://schemas.openxmlformats.org/officeDocument/2006/relationships/hyperlink" Target="CLIP%20MPEGS%20and%20Transcripts/Clip%206--Eluding%20Arrest.wm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Peter's%20Images%20and%20PDFs/Slide%205--swiss_red_cross_cavail_26Aug42_straightened.pdf" TargetMode="External"/><Relationship Id="rId5" Type="http://schemas.openxmlformats.org/officeDocument/2006/relationships/hyperlink" Target="Peter's%20Text%20Translations/Slide%205--%20swiss_red_cross_cavail_%2026Aug1942.pdf" TargetMode="External"/><Relationship Id="rId4" Type="http://schemas.openxmlformats.org/officeDocument/2006/relationships/image" Target="../media/image2.wmf"/><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Peter's%20Images%20and%20PDFs/Slide%206--Klarsfeld%20Book%20Excerpts.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CLIP%20MPEGS%20and%20Transcripts/Clip%207--Parents'%20Fate.wmv"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hyperlink" Target="Peter's%20Images%20and%20PDFs/Slide%207--Gers_Deputy_Pref%20to%20Pref%2018Sept1942.pdf" TargetMode="External"/><Relationship Id="rId3" Type="http://schemas.openxmlformats.org/officeDocument/2006/relationships/image" Target="../media/image1.png"/><Relationship Id="rId7" Type="http://schemas.openxmlformats.org/officeDocument/2006/relationships/hyperlink" Target="Peter's%20Text%20Translations/Slide%207--gers_deputy_pref_to_pref_18sept42.pdf" TargetMode="External"/><Relationship Id="rId12"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Peter's%20Images%20and%20PDFs/Slide%207--Gers_Pref%20to%20Deput%20Pref%2028Sept1942.pdf" TargetMode="External"/><Relationship Id="rId11" Type="http://schemas.openxmlformats.org/officeDocument/2006/relationships/hyperlink" Target="Peter's%20Images%20and%20PDFs/Slide%207--N552_Emigration%20Document.pdf" TargetMode="External"/><Relationship Id="rId5" Type="http://schemas.openxmlformats.org/officeDocument/2006/relationships/hyperlink" Target="Peter's%20Text%20Translations/Slide%207--gers_pref_dptypref_28sept1942.pdf" TargetMode="External"/><Relationship Id="rId10" Type="http://schemas.openxmlformats.org/officeDocument/2006/relationships/hyperlink" Target="Peter's%20Text%20Translations/Slide%207--French%20Emigration%20Request%20Translated.pdf" TargetMode="External"/><Relationship Id="rId4" Type="http://schemas.openxmlformats.org/officeDocument/2006/relationships/image" Target="../media/image3.png"/><Relationship Id="rId9" Type="http://schemas.openxmlformats.org/officeDocument/2006/relationships/hyperlink" Target="Peter's%20JPEGs%20of%20Images/Slide%207--Gers_Deputy_Pref%20to%20Pref%2018Sept1942.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CLIP%20MPEGS%20and%20Transcripts/Clip%208--Baptism.wmv" TargetMode="External"/><Relationship Id="rId3" Type="http://schemas.openxmlformats.org/officeDocument/2006/relationships/image" Target="../media/image2.wmf"/><Relationship Id="rId7" Type="http://schemas.openxmlformats.org/officeDocument/2006/relationships/hyperlink" Target="Peter's%20Images%20and%20PDFs/Slide%208--Cavailhon%20to%20Quakers%2027oct1942.pdf"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Peter's%20Text%20Translations/Slide%208--Cavailhon%20Ltr%20Oct%2042.pdf" TargetMode="External"/><Relationship Id="rId5" Type="http://schemas.openxmlformats.org/officeDocument/2006/relationships/hyperlink" Target="CLIP%20MPEGS%20and%20Transcripts/Clip%209--Children's%20Transport.wmv" TargetMode="External"/><Relationship Id="rId4" Type="http://schemas.openxmlformats.org/officeDocument/2006/relationships/image" Target="../media/image3.png"/><Relationship Id="rId9" Type="http://schemas.openxmlformats.org/officeDocument/2006/relationships/hyperlink" Target="CLIP%20MPEGS%20and%20Transcripts/Clip%2010--Fate%20of%20Children's%20Transport.wm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Peter's%20Images%20and%20PDFs/Slide9--PF_Caillols_dec42.jpg" TargetMode="External"/><Relationship Id="rId3" Type="http://schemas.openxmlformats.org/officeDocument/2006/relationships/image" Target="../media/image1.png"/><Relationship Id="rId7" Type="http://schemas.openxmlformats.org/officeDocument/2006/relationships/hyperlink" Target="CLIP%20MPEGS%20and%20Transcripts/Clip%2011--Waffen%20SS.wmv"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Peter's%20Images%20and%20PDFs/Slide%209--Les%20Caillols%20Group.JPG" TargetMode="External"/><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10" name="Frame 9"/>
          <p:cNvSpPr/>
          <p:nvPr/>
        </p:nvSpPr>
        <p:spPr>
          <a:xfrm>
            <a:off x="838200" y="3429000"/>
            <a:ext cx="7543800" cy="2781062"/>
          </a:xfrm>
          <a:prstGeom prst="frame">
            <a:avLst/>
          </a:prstGeom>
          <a:solidFill>
            <a:schemeClr val="bg1"/>
          </a:solidFill>
          <a:ln>
            <a:noFill/>
          </a:ln>
          <a:effectLst>
            <a:glow rad="63500">
              <a:schemeClr val="accent3">
                <a:satMod val="175000"/>
                <a:alpha val="40000"/>
              </a:schemeClr>
            </a:glow>
            <a:outerShdw blurRad="63500" sx="102000" sy="102000" algn="ctr" rotWithShape="0">
              <a:prstClr val="black">
                <a:alpha val="40000"/>
              </a:prstClr>
            </a:outerShdw>
          </a:effectLst>
          <a:scene3d>
            <a:camera prst="orthographicFront">
              <a:rot lat="0" lon="0" rev="0"/>
            </a:camera>
            <a:lightRig rig="chilly" dir="t"/>
          </a:scene3d>
          <a:sp3d prstMaterial="dkEdge">
            <a:bevelT w="127000" h="63500" prst="softRound"/>
            <a:bevelB w="114300" prst="artDeco"/>
          </a:sp3d>
        </p:spPr>
        <p:style>
          <a:lnRef idx="0">
            <a:schemeClr val="accent1"/>
          </a:lnRef>
          <a:fillRef idx="1003">
            <a:schemeClr val="lt1"/>
          </a:fillRef>
          <a:effectRef idx="3">
            <a:schemeClr val="accent1"/>
          </a:effectRef>
          <a:fontRef idx="minor">
            <a:schemeClr val="lt1"/>
          </a:fontRef>
        </p:style>
        <p:txBody>
          <a:bodyPr wrap="square" lIns="91440" tIns="45720" rIns="91440" bIns="45720">
            <a:spAutoFit/>
          </a:bodyPr>
          <a:lstStyle/>
          <a:p>
            <a:pPr algn="ctr"/>
            <a:r>
              <a:rPr lang="en-US" sz="4000" b="1" i="1" dirty="0" smtClean="0">
                <a:ln w="1905"/>
                <a:solidFill>
                  <a:schemeClr val="tx1">
                    <a:lumMod val="75000"/>
                    <a:lumOff val="25000"/>
                  </a:schemeClr>
                </a:solidFill>
                <a:effectLst>
                  <a:innerShdw blurRad="69850" dist="43180" dir="5400000">
                    <a:srgbClr val="000000">
                      <a:alpha val="65000"/>
                    </a:srgbClr>
                  </a:innerShdw>
                </a:effectLst>
              </a:rPr>
              <a:t>One Man, Two Voices: </a:t>
            </a:r>
            <a:br>
              <a:rPr lang="en-US" sz="4000" b="1" i="1" dirty="0" smtClean="0">
                <a:ln w="1905"/>
                <a:solidFill>
                  <a:schemeClr val="tx1">
                    <a:lumMod val="75000"/>
                    <a:lumOff val="25000"/>
                  </a:schemeClr>
                </a:solidFill>
                <a:effectLst>
                  <a:innerShdw blurRad="69850" dist="43180" dir="5400000">
                    <a:srgbClr val="000000">
                      <a:alpha val="65000"/>
                    </a:srgbClr>
                  </a:innerShdw>
                </a:effectLst>
              </a:rPr>
            </a:br>
            <a:r>
              <a:rPr lang="en-US" sz="4000" b="1" i="1" dirty="0" smtClean="0">
                <a:ln w="1905"/>
                <a:solidFill>
                  <a:schemeClr val="tx1">
                    <a:lumMod val="75000"/>
                    <a:lumOff val="25000"/>
                  </a:schemeClr>
                </a:solidFill>
                <a:effectLst>
                  <a:innerShdw blurRad="69850" dist="43180" dir="5400000">
                    <a:srgbClr val="000000">
                      <a:alpha val="65000"/>
                    </a:srgbClr>
                  </a:innerShdw>
                </a:effectLst>
              </a:rPr>
              <a:t>Peter Feigl’s Diary and Testimony</a:t>
            </a:r>
          </a:p>
          <a:p>
            <a:pPr algn="ctr"/>
            <a:r>
              <a:rPr lang="en-US" sz="1000" b="1" i="1" dirty="0" smtClean="0">
                <a:ln w="1905"/>
                <a:solidFill>
                  <a:schemeClr val="tx1">
                    <a:lumMod val="75000"/>
                    <a:lumOff val="25000"/>
                  </a:schemeClr>
                </a:solidFill>
                <a:effectLst>
                  <a:innerShdw blurRad="69850" dist="43180" dir="5400000">
                    <a:srgbClr val="000000">
                      <a:alpha val="65000"/>
                    </a:srgbClr>
                  </a:innerShdw>
                </a:effectLst>
              </a:rPr>
              <a:t>(Sunday,  November  15, 2009, Draft —Demo Copy — Not for Distribution)</a:t>
            </a:r>
            <a:endParaRPr lang="en-US" sz="1000" b="1" dirty="0">
              <a:ln w="1905"/>
              <a:solidFill>
                <a:schemeClr val="tx1">
                  <a:lumMod val="75000"/>
                  <a:lumOff val="25000"/>
                </a:schemeClr>
              </a:solidFill>
              <a:effectLst>
                <a:innerShdw blurRad="69850" dist="43180" dir="5400000">
                  <a:srgbClr val="000000">
                    <a:alpha val="65000"/>
                  </a:srgbClr>
                </a:innerShdw>
              </a:effectLst>
            </a:endParaRPr>
          </a:p>
        </p:txBody>
      </p:sp>
      <p:pic>
        <p:nvPicPr>
          <p:cNvPr id="31745" name="Picture 1" descr="Peter and his family_edited"/>
          <p:cNvPicPr>
            <a:picLocks noChangeAspect="1" noChangeArrowheads="1"/>
          </p:cNvPicPr>
          <p:nvPr/>
        </p:nvPicPr>
        <p:blipFill>
          <a:blip r:embed="rId5" cstate="print">
            <a:grayscl/>
          </a:blip>
          <a:srcRect/>
          <a:stretch>
            <a:fillRect/>
          </a:stretch>
        </p:blipFill>
        <p:spPr bwMode="auto">
          <a:xfrm>
            <a:off x="109785150" y="110585250"/>
            <a:ext cx="2236788" cy="1489075"/>
          </a:xfrm>
          <a:prstGeom prst="rect">
            <a:avLst/>
          </a:prstGeom>
          <a:noFill/>
          <a:ln w="25400" algn="in">
            <a:solidFill>
              <a:srgbClr val="000000"/>
            </a:solidFill>
            <a:miter lim="800000"/>
            <a:headEnd/>
            <a:tailEnd/>
          </a:ln>
        </p:spPr>
      </p:pic>
      <p:pic>
        <p:nvPicPr>
          <p:cNvPr id="31747" name="Picture 3" descr="peter feigl"/>
          <p:cNvPicPr>
            <a:picLocks noChangeAspect="1" noChangeArrowheads="1"/>
          </p:cNvPicPr>
          <p:nvPr/>
        </p:nvPicPr>
        <p:blipFill>
          <a:blip r:embed="rId6" cstate="print">
            <a:grayscl/>
          </a:blip>
          <a:srcRect/>
          <a:stretch>
            <a:fillRect/>
          </a:stretch>
        </p:blipFill>
        <p:spPr bwMode="auto">
          <a:xfrm>
            <a:off x="107213400" y="110642400"/>
            <a:ext cx="1693863" cy="1127125"/>
          </a:xfrm>
          <a:prstGeom prst="rect">
            <a:avLst/>
          </a:prstGeom>
          <a:noFill/>
          <a:ln w="25400" algn="in">
            <a:solidFill>
              <a:srgbClr val="000000"/>
            </a:solidFill>
            <a:miter lim="800000"/>
            <a:headEnd/>
            <a:tailEnd/>
          </a:ln>
          <a:effectLst/>
        </p:spPr>
      </p:pic>
      <p:pic>
        <p:nvPicPr>
          <p:cNvPr id="31748" name="Picture 4" descr="Peter and his wife"/>
          <p:cNvPicPr>
            <a:picLocks noChangeAspect="1" noChangeArrowheads="1"/>
          </p:cNvPicPr>
          <p:nvPr/>
        </p:nvPicPr>
        <p:blipFill>
          <a:blip r:embed="rId7" cstate="print">
            <a:grayscl/>
          </a:blip>
          <a:srcRect/>
          <a:stretch>
            <a:fillRect/>
          </a:stretch>
        </p:blipFill>
        <p:spPr bwMode="auto">
          <a:xfrm>
            <a:off x="111671100" y="111499650"/>
            <a:ext cx="1638300" cy="1089025"/>
          </a:xfrm>
          <a:prstGeom prst="rect">
            <a:avLst/>
          </a:prstGeom>
          <a:noFill/>
          <a:ln w="53975" algn="in">
            <a:solidFill>
              <a:srgbClr val="FFFFFF"/>
            </a:solidFill>
            <a:miter lim="800000"/>
            <a:headEnd/>
            <a:tailEnd/>
          </a:ln>
          <a:effectLst/>
        </p:spPr>
      </p:pic>
      <p:sp>
        <p:nvSpPr>
          <p:cNvPr id="31749" name="Text Box 5"/>
          <p:cNvSpPr txBox="1">
            <a:spLocks noChangeArrowheads="1"/>
          </p:cNvSpPr>
          <p:nvPr/>
        </p:nvSpPr>
        <p:spPr bwMode="auto">
          <a:xfrm>
            <a:off x="106756200" y="105613200"/>
            <a:ext cx="6858000" cy="9144000"/>
          </a:xfrm>
          <a:prstGeom prst="rect">
            <a:avLst/>
          </a:prstGeom>
          <a:noFill/>
          <a:ln w="2857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20638" lvl="0" indent="0" algn="l" defTabSz="914400" rtl="0" eaLnBrk="1" fontAlgn="base" latinLnBrk="0" hangingPunct="1">
              <a:lnSpc>
                <a:spcPct val="100000"/>
              </a:lnSpc>
              <a:spcBef>
                <a:spcPct val="0"/>
              </a:spcBef>
              <a:spcAft>
                <a:spcPct val="0"/>
              </a:spcAft>
              <a:buClrTx/>
              <a:buSzTx/>
              <a:buFontTx/>
              <a:buNone/>
              <a:tabLst/>
            </a:pPr>
            <a:endParaRPr kumimoji="0" lang="en-US" sz="800" b="1" i="0" u="sng" strike="noStrike" cap="none" normalizeH="0" baseline="0" smtClean="0">
              <a:ln>
                <a:noFill/>
              </a:ln>
              <a:solidFill>
                <a:srgbClr val="000000"/>
              </a:solidFill>
              <a:effectLst/>
              <a:latin typeface="Times New Roman" pitchFamily="18" charset="0"/>
            </a:endParaRPr>
          </a:p>
          <a:p>
            <a:pPr marL="0" marR="20638"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imes New Roman" pitchFamily="18" charset="0"/>
              </a:rPr>
              <a:t>  </a:t>
            </a:r>
            <a:endParaRPr kumimoji="0" lang="en-US" sz="8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1757" name="Picture 13" descr="Peter and his family_edited"/>
          <p:cNvPicPr>
            <a:picLocks noChangeAspect="1" noChangeArrowheads="1"/>
          </p:cNvPicPr>
          <p:nvPr/>
        </p:nvPicPr>
        <p:blipFill>
          <a:blip r:embed="rId5" cstate="print">
            <a:grayscl/>
          </a:blip>
          <a:srcRect l="3407" r="4613"/>
          <a:stretch>
            <a:fillRect/>
          </a:stretch>
        </p:blipFill>
        <p:spPr bwMode="auto">
          <a:xfrm>
            <a:off x="4419600" y="1143000"/>
            <a:ext cx="2267965" cy="1641475"/>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0" name="Picture 11" descr="Peter_edited"/>
          <p:cNvPicPr>
            <a:picLocks noChangeAspect="1" noChangeArrowheads="1"/>
          </p:cNvPicPr>
          <p:nvPr/>
        </p:nvPicPr>
        <p:blipFill>
          <a:blip r:embed="rId8" cstate="print">
            <a:grayscl/>
          </a:blip>
          <a:srcRect l="8362" t="5286" r="8014"/>
          <a:stretch>
            <a:fillRect/>
          </a:stretch>
        </p:blipFill>
        <p:spPr bwMode="auto">
          <a:xfrm>
            <a:off x="2667000" y="609600"/>
            <a:ext cx="1779181" cy="159385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chilly" dir="t"/>
          </a:scene3d>
          <a:sp3d prstMaterial="dkEdge">
            <a:bevelT w="25400" h="19050"/>
            <a:contourClr>
              <a:srgbClr val="FFFFFF"/>
            </a:contourClr>
          </a:sp3d>
        </p:spPr>
      </p:pic>
      <p:pic>
        <p:nvPicPr>
          <p:cNvPr id="31759" name="stillImage" descr="740617"/>
          <p:cNvPicPr>
            <a:picLocks noChangeAspect="1" noChangeArrowheads="1"/>
          </p:cNvPicPr>
          <p:nvPr/>
        </p:nvPicPr>
        <p:blipFill>
          <a:blip r:embed="rId9" cstate="print">
            <a:lum bright="-2000"/>
            <a:grayscl/>
          </a:blip>
          <a:srcRect/>
          <a:stretch>
            <a:fillRect/>
          </a:stretch>
        </p:blipFill>
        <p:spPr bwMode="auto">
          <a:xfrm>
            <a:off x="1371600" y="1905000"/>
            <a:ext cx="1709683" cy="117120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chilly" dir="t"/>
          </a:scene3d>
          <a:sp3d prstMaterial="dkEdge">
            <a:bevelT w="25400" h="19050"/>
            <a:contourClr>
              <a:srgbClr val="FFFFFF"/>
            </a:contourClr>
          </a:sp3d>
        </p:spPr>
      </p:pic>
      <p:pic>
        <p:nvPicPr>
          <p:cNvPr id="31760" name="Picture 16"/>
          <p:cNvPicPr>
            <a:picLocks noChangeArrowheads="1"/>
          </p:cNvPicPr>
          <p:nvPr/>
        </p:nvPicPr>
        <p:blipFill>
          <a:blip r:embed="rId10" cstate="print">
            <a:grayscl/>
          </a:blip>
          <a:srcRect l="28602" t="33011" r="43124" b="49080"/>
          <a:stretch>
            <a:fillRect/>
          </a:stretch>
        </p:blipFill>
        <p:spPr bwMode="auto">
          <a:xfrm>
            <a:off x="6400800" y="2057400"/>
            <a:ext cx="1981200" cy="106680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8" name="Rectangle 1"/>
          <p:cNvSpPr>
            <a:spLocks noChangeArrowheads="1"/>
          </p:cNvSpPr>
          <p:nvPr/>
        </p:nvSpPr>
        <p:spPr bwMode="auto">
          <a:xfrm>
            <a:off x="2514600" y="914400"/>
            <a:ext cx="66294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mn-lt"/>
                <a:ea typeface="Calibri" pitchFamily="34" charset="0"/>
                <a:cs typeface="Arial" pitchFamily="34" charset="0"/>
              </a:rPr>
              <a:t>Friday, January 15, 1943</a:t>
            </a:r>
            <a:endParaRPr kumimoji="0" lang="en-US" sz="2000" b="1" u="none" strike="noStrike" cap="none" normalizeH="0" baseline="0" dirty="0" smtClean="0">
              <a:ln>
                <a:noFill/>
              </a:ln>
              <a:solidFill>
                <a:schemeClr val="tx2"/>
              </a:solidFill>
              <a:effectLst/>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“We</a:t>
            </a:r>
            <a:r>
              <a:rPr kumimoji="0" lang="en-US" sz="2000" b="0" i="0" u="none" strike="noStrike" cap="none" normalizeH="0" dirty="0" smtClean="0">
                <a:ln>
                  <a:noFill/>
                </a:ln>
                <a:solidFill>
                  <a:schemeClr val="tx2"/>
                </a:solidFill>
                <a:effectLst/>
                <a:latin typeface="+mn-lt"/>
                <a:ea typeface="Calibri" pitchFamily="34" charset="0"/>
                <a:cs typeface="Arial" pitchFamily="34" charset="0"/>
              </a:rPr>
              <a:t> were told that we’ll have to get out in two </a:t>
            </a:r>
            <a:r>
              <a:rPr lang="en-US" sz="2000" dirty="0" smtClean="0">
                <a:solidFill>
                  <a:schemeClr val="tx2"/>
                </a:solidFill>
                <a:latin typeface="+mn-lt"/>
                <a:ea typeface="Calibri" pitchFamily="34" charset="0"/>
                <a:cs typeface="Arial" pitchFamily="34" charset="0"/>
              </a:rPr>
              <a:t>or three days… Mrs. B. told me that she received a telegram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ea typeface="Calibri" pitchFamily="34" charset="0"/>
                <a:cs typeface="Arial" pitchFamily="34" charset="0"/>
              </a:rPr>
              <a:t>from  Mr. Trocmé. He has a vacancy and expects me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ea typeface="Calibri" pitchFamily="34" charset="0"/>
                <a:cs typeface="Arial" pitchFamily="34" charset="0"/>
              </a:rPr>
              <a:t>as soon as possible. Once again I am in luck.”</a:t>
            </a:r>
          </a:p>
          <a:p>
            <a:pPr marL="0" marR="0" lvl="0" indent="0" algn="l" defTabSz="914400" rtl="0" eaLnBrk="0" fontAlgn="base" latinLnBrk="0" hangingPunct="0">
              <a:lnSpc>
                <a:spcPct val="100000"/>
              </a:lnSpc>
              <a:spcBef>
                <a:spcPct val="0"/>
              </a:spcBef>
              <a:spcAft>
                <a:spcPct val="0"/>
              </a:spcAft>
              <a:buClrTx/>
              <a:buSzTx/>
              <a:buFontTx/>
              <a:buNone/>
              <a:tabLst/>
            </a:pPr>
            <a:endParaRPr lang="en-US" sz="800" dirty="0" smtClean="0">
              <a:solidFill>
                <a:schemeClr val="tx2"/>
              </a:solidFill>
              <a:latin typeface="+mn-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mn-lt"/>
                <a:ea typeface="Calibri" pitchFamily="34" charset="0"/>
                <a:cs typeface="Arial" pitchFamily="34" charset="0"/>
              </a:rPr>
              <a:t>Saturday, January 16, 1943 [Le </a:t>
            </a:r>
            <a:r>
              <a:rPr lang="en-US" sz="2000" b="1" dirty="0" err="1" smtClean="0">
                <a:solidFill>
                  <a:schemeClr val="tx2"/>
                </a:solidFill>
                <a:latin typeface="+mn-lt"/>
                <a:ea typeface="Calibri" pitchFamily="34" charset="0"/>
                <a:cs typeface="Arial" pitchFamily="34" charset="0"/>
              </a:rPr>
              <a:t>Chambon</a:t>
            </a:r>
            <a:r>
              <a:rPr lang="en-US" sz="2000" b="1" dirty="0" smtClean="0">
                <a:solidFill>
                  <a:schemeClr val="tx2"/>
                </a:solidFill>
                <a:latin typeface="+mn-lt"/>
                <a:ea typeface="Calibri" pitchFamily="34" charset="0"/>
                <a:cs typeface="Arial" pitchFamily="34" charset="0"/>
              </a:rPr>
              <a:t> Sur </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err="1" smtClean="0">
                <a:solidFill>
                  <a:schemeClr val="tx2"/>
                </a:solidFill>
                <a:latin typeface="+mn-lt"/>
                <a:ea typeface="Calibri" pitchFamily="34" charset="0"/>
                <a:cs typeface="Arial" pitchFamily="34" charset="0"/>
              </a:rPr>
              <a:t>Lignon</a:t>
            </a:r>
            <a:r>
              <a:rPr lang="en-US" sz="2000" b="1" dirty="0" smtClean="0">
                <a:solidFill>
                  <a:schemeClr val="tx2"/>
                </a:solidFill>
                <a:latin typeface="+mn-lt"/>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ea typeface="Calibri" pitchFamily="34" charset="0"/>
                <a:cs typeface="Arial" pitchFamily="34" charset="0"/>
              </a:rPr>
              <a:t>…Mr. Trocmé came on his bicycle to meet me…. Now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ea typeface="Calibri" pitchFamily="34" charset="0"/>
                <a:cs typeface="Arial" pitchFamily="34" charset="0"/>
              </a:rPr>
              <a:t>we still had to cover fifteen kilometers through the snow and a moonlit night. We arrived at Les Grillons at 2:30 A.M. ..”</a:t>
            </a:r>
            <a:endParaRPr kumimoji="0" lang="en-US" sz="2300" b="0" i="0" u="none" strike="noStrike" cap="none" normalizeH="0" baseline="0" dirty="0" smtClean="0">
              <a:ln>
                <a:noFill/>
              </a:ln>
              <a:solidFill>
                <a:schemeClr val="tx2"/>
              </a:solidFill>
              <a:effectLst/>
              <a:latin typeface="Arial" pitchFamily="34" charset="0"/>
            </a:endParaRPr>
          </a:p>
        </p:txBody>
      </p:sp>
      <p:cxnSp>
        <p:nvCxnSpPr>
          <p:cNvPr id="22" name="Straight Connector 21"/>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6" name="Rounded Rectangle 25"/>
          <p:cNvSpPr/>
          <p:nvPr/>
        </p:nvSpPr>
        <p:spPr>
          <a:xfrm>
            <a:off x="381000" y="2895600"/>
            <a:ext cx="1676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12: </a:t>
            </a:r>
          </a:p>
          <a:p>
            <a:pPr lvl="0" algn="ctr">
              <a:spcAft>
                <a:spcPts val="0"/>
              </a:spcAft>
            </a:pPr>
            <a:r>
              <a:rPr lang="en-US" sz="1100" dirty="0" smtClean="0">
                <a:solidFill>
                  <a:schemeClr val="tx1"/>
                </a:solidFill>
                <a:hlinkClick r:id="rId5" action="ppaction://hlinkfile"/>
              </a:rPr>
              <a:t>Arrival at Le Chambon</a:t>
            </a:r>
            <a:endParaRPr lang="en-US" sz="1200" i="1" dirty="0" smtClean="0">
              <a:solidFill>
                <a:schemeClr val="tx1"/>
              </a:solidFill>
            </a:endParaRPr>
          </a:p>
        </p:txBody>
      </p:sp>
      <p:sp>
        <p:nvSpPr>
          <p:cNvPr id="27" name="Rounded Rectangle 26"/>
          <p:cNvSpPr/>
          <p:nvPr/>
        </p:nvSpPr>
        <p:spPr>
          <a:xfrm>
            <a:off x="381000" y="3505200"/>
            <a:ext cx="17526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6" action="ppaction://hlinkfile"/>
              </a:rPr>
              <a:t>Les Grillons, 1943</a:t>
            </a:r>
            <a:endParaRPr lang="en-US" sz="1200" i="1" dirty="0" smtClean="0">
              <a:solidFill>
                <a:schemeClr val="tx1"/>
              </a:solidFill>
            </a:endParaRPr>
          </a:p>
        </p:txBody>
      </p:sp>
      <p:sp>
        <p:nvSpPr>
          <p:cNvPr id="28" name="Rounded Rectangle 27"/>
          <p:cNvSpPr/>
          <p:nvPr/>
        </p:nvSpPr>
        <p:spPr>
          <a:xfrm>
            <a:off x="381000" y="4114800"/>
            <a:ext cx="17526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7" action="ppaction://hlinkfile"/>
              </a:rPr>
              <a:t>Peter in School, 1943</a:t>
            </a:r>
            <a:endParaRPr lang="en-US" sz="1200" i="1" dirty="0" smtClean="0">
              <a:solidFill>
                <a:schemeClr val="tx1"/>
              </a:solidFill>
            </a:endParaRPr>
          </a:p>
        </p:txBody>
      </p:sp>
      <p:sp>
        <p:nvSpPr>
          <p:cNvPr id="29" name="Rounded Rectangle 28"/>
          <p:cNvSpPr/>
          <p:nvPr/>
        </p:nvSpPr>
        <p:spPr>
          <a:xfrm>
            <a:off x="381000" y="4800600"/>
            <a:ext cx="1676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8" action="ppaction://hlinkfile"/>
              </a:rPr>
              <a:t>Daniel Trocmé</a:t>
            </a:r>
            <a:endParaRPr lang="en-US" sz="1200" i="1" dirty="0" smtClean="0">
              <a:solidFill>
                <a:schemeClr val="tx1"/>
              </a:solidFill>
            </a:endParaRPr>
          </a:p>
        </p:txBody>
      </p:sp>
      <p:sp>
        <p:nvSpPr>
          <p:cNvPr id="19" name="Rectangle 18"/>
          <p:cNvSpPr/>
          <p:nvPr/>
        </p:nvSpPr>
        <p:spPr>
          <a:xfrm>
            <a:off x="2514600" y="4419600"/>
            <a:ext cx="6858000" cy="2062103"/>
          </a:xfrm>
          <a:prstGeom prst="rect">
            <a:avLst/>
          </a:prstGeom>
        </p:spPr>
        <p:txBody>
          <a:bodyPr wrap="square">
            <a:spAutoFit/>
          </a:bodyPr>
          <a:lstStyle/>
          <a:p>
            <a:pPr lvl="0"/>
            <a:r>
              <a:rPr lang="en-US" sz="2000" b="1" dirty="0" smtClean="0">
                <a:solidFill>
                  <a:schemeClr val="tx2"/>
                </a:solidFill>
                <a:latin typeface="Arial" pitchFamily="34" charset="0"/>
                <a:ea typeface="Calibri" pitchFamily="34" charset="0"/>
                <a:cs typeface="Arial" pitchFamily="34" charset="0"/>
              </a:rPr>
              <a:t>Sunday, January 17, 1943</a:t>
            </a: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There are children here in various situations (some </a:t>
            </a:r>
          </a:p>
          <a:p>
            <a:pPr lvl="0" eaLnBrk="0" hangingPunct="0"/>
            <a:r>
              <a:rPr lang="en-US" sz="2000" dirty="0" smtClean="0">
                <a:solidFill>
                  <a:schemeClr val="tx2"/>
                </a:solidFill>
                <a:latin typeface="Arial" pitchFamily="34" charset="0"/>
                <a:ea typeface="Calibri" pitchFamily="34" charset="0"/>
                <a:cs typeface="Arial" pitchFamily="34" charset="0"/>
              </a:rPr>
              <a:t>like me).</a:t>
            </a:r>
            <a:r>
              <a:rPr lang="en-US" sz="2000" dirty="0" smtClean="0">
                <a:solidFill>
                  <a:schemeClr val="tx2"/>
                </a:solidFill>
                <a:latin typeface="Calibri"/>
                <a:ea typeface="Calibri" pitchFamily="34" charset="0"/>
                <a:cs typeface="Arial" pitchFamily="34" charset="0"/>
              </a:rPr>
              <a:t>”</a:t>
            </a:r>
          </a:p>
          <a:p>
            <a:pPr lvl="0" eaLnBrk="0" hangingPunct="0"/>
            <a:endParaRPr lang="en-US" sz="800" dirty="0" smtClean="0">
              <a:solidFill>
                <a:schemeClr val="tx2"/>
              </a:solidFill>
              <a:latin typeface="Arial" pitchFamily="34" charset="0"/>
            </a:endParaRPr>
          </a:p>
          <a:p>
            <a:pPr lvl="0" eaLnBrk="0" hangingPunct="0"/>
            <a:r>
              <a:rPr lang="en-US" sz="2000" b="1" dirty="0" smtClean="0">
                <a:solidFill>
                  <a:schemeClr val="tx2"/>
                </a:solidFill>
                <a:latin typeface="Arial" pitchFamily="34" charset="0"/>
                <a:ea typeface="Calibri" pitchFamily="34" charset="0"/>
                <a:cs typeface="Arial" pitchFamily="34" charset="0"/>
              </a:rPr>
              <a:t>Tuesday, January 19, 1943</a:t>
            </a: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Today I went to school for the first time. Every day we </a:t>
            </a:r>
          </a:p>
          <a:p>
            <a:pPr lvl="0" eaLnBrk="0" hangingPunct="0"/>
            <a:r>
              <a:rPr lang="en-US" sz="2000" dirty="0" smtClean="0">
                <a:solidFill>
                  <a:schemeClr val="tx2"/>
                </a:solidFill>
                <a:latin typeface="Arial" pitchFamily="34" charset="0"/>
                <a:ea typeface="Calibri" pitchFamily="34" charset="0"/>
                <a:cs typeface="Arial" pitchFamily="34" charset="0"/>
              </a:rPr>
              <a:t>have to cover twelve kilometers in the snow…”</a:t>
            </a:r>
            <a:endParaRPr lang="en-US" sz="2000" dirty="0" smtClean="0">
              <a:solidFill>
                <a:schemeClr val="tx2"/>
              </a:solidFill>
              <a:latin typeface="Arial" pitchFamily="34" charset="0"/>
            </a:endParaRPr>
          </a:p>
        </p:txBody>
      </p:sp>
      <p:sp>
        <p:nvSpPr>
          <p:cNvPr id="31" name="Rounded Rectangle 30"/>
          <p:cNvSpPr/>
          <p:nvPr/>
        </p:nvSpPr>
        <p:spPr>
          <a:xfrm>
            <a:off x="381000" y="5410200"/>
            <a:ext cx="1676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13: </a:t>
            </a:r>
          </a:p>
          <a:p>
            <a:pPr lvl="0" algn="ctr">
              <a:spcAft>
                <a:spcPts val="0"/>
              </a:spcAft>
            </a:pPr>
            <a:r>
              <a:rPr lang="en-US" sz="1100" dirty="0" smtClean="0">
                <a:solidFill>
                  <a:schemeClr val="tx1"/>
                </a:solidFill>
                <a:hlinkClick r:id="rId9" action="ppaction://hlinkfile"/>
              </a:rPr>
              <a:t>People of Le Chambon</a:t>
            </a:r>
            <a:endParaRPr lang="en-US" sz="1200" i="1" dirty="0" smtClean="0">
              <a:solidFill>
                <a:schemeClr val="tx1"/>
              </a:solidFill>
            </a:endParaRPr>
          </a:p>
        </p:txBody>
      </p:sp>
      <p:sp>
        <p:nvSpPr>
          <p:cNvPr id="25" name="Footer Placeholder 12"/>
          <p:cNvSpPr txBox="1">
            <a:spLocks/>
          </p:cNvSpPr>
          <p:nvPr/>
        </p:nvSpPr>
        <p:spPr bwMode="auto">
          <a:xfrm>
            <a:off x="46482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10</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3" name="Rectangle 32"/>
          <p:cNvSpPr/>
          <p:nvPr/>
        </p:nvSpPr>
        <p:spPr>
          <a:xfrm>
            <a:off x="3886200" y="1524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6</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 name="Rectangle 33"/>
          <p:cNvSpPr/>
          <p:nvPr/>
        </p:nvSpPr>
        <p:spPr>
          <a:xfrm>
            <a:off x="2438400" y="6477000"/>
            <a:ext cx="5257800" cy="215444"/>
          </a:xfrm>
          <a:prstGeom prst="rect">
            <a:avLst/>
          </a:prstGeom>
        </p:spPr>
        <p:txBody>
          <a:bodyPr wrap="square">
            <a:spAutoFit/>
          </a:bodyPr>
          <a:lstStyle/>
          <a:p>
            <a:pPr algn="ctr"/>
            <a:r>
              <a:rPr lang="en-US" sz="800" dirty="0" smtClean="0"/>
              <a:t>Reprinted with permission from pp. 77-78,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20" name="Rectangle 19"/>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1" name="Rectangle 20"/>
          <p:cNvSpPr/>
          <p:nvPr/>
        </p:nvSpPr>
        <p:spPr>
          <a:xfrm>
            <a:off x="0" y="25146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32" name="Rectangle 31"/>
          <p:cNvSpPr/>
          <p:nvPr/>
        </p:nvSpPr>
        <p:spPr>
          <a:xfrm>
            <a:off x="0" y="59436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pic>
        <p:nvPicPr>
          <p:cNvPr id="35" name="Picture 8" descr="mono_black_trans"/>
          <p:cNvPicPr>
            <a:picLocks noChangeAspect="1" noChangeArrowheads="1"/>
          </p:cNvPicPr>
          <p:nvPr/>
        </p:nvPicPr>
        <p:blipFill>
          <a:blip r:embed="rId10" cstate="print"/>
          <a:srcRect/>
          <a:stretch>
            <a:fillRect/>
          </a:stretch>
        </p:blipFill>
        <p:spPr bwMode="auto">
          <a:xfrm>
            <a:off x="228600" y="6324600"/>
            <a:ext cx="585788" cy="3667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sp>
        <p:nvSpPr>
          <p:cNvPr id="26625" name="Rectangle 1"/>
          <p:cNvSpPr>
            <a:spLocks noChangeArrowheads="1"/>
          </p:cNvSpPr>
          <p:nvPr/>
        </p:nvSpPr>
        <p:spPr bwMode="auto">
          <a:xfrm>
            <a:off x="2590800" y="2057400"/>
            <a:ext cx="6553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January 1, 2, and 3, 1944:</a:t>
            </a:r>
            <a:r>
              <a:rPr kumimoji="0" lang="en-US" sz="2000" b="1" u="none" strike="noStrike" cap="none" normalizeH="0" dirty="0" smtClean="0">
                <a:ln>
                  <a:noFill/>
                </a:ln>
                <a:solidFill>
                  <a:schemeClr val="tx2"/>
                </a:solidFill>
                <a:effectLst/>
                <a:latin typeface="Arial" pitchFamily="34" charset="0"/>
                <a:ea typeface="Calibri" pitchFamily="34" charset="0"/>
                <a:cs typeface="Arial" pitchFamily="34" charset="0"/>
              </a:rPr>
              <a:t> </a:t>
            </a: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a:t>
            </a:r>
            <a:r>
              <a:rPr kumimoji="0" lang="en-US" sz="2000" b="1" u="none" strike="noStrike" cap="none" normalizeH="0" baseline="0" dirty="0" smtClean="0">
                <a:ln>
                  <a:noFill/>
                </a:ln>
                <a:solidFill>
                  <a:schemeClr val="tx2"/>
                </a:solidFill>
                <a:effectLst/>
                <a:latin typeface="+mn-lt"/>
                <a:ea typeface="Calibri" pitchFamily="34" charset="0"/>
                <a:cs typeface="Arial" pitchFamily="34" charset="0"/>
              </a:rPr>
              <a:t>Collège</a:t>
            </a: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 Champillon,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Figeac]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Was a little bored. Left at two o</a:t>
            </a:r>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clock and arrived at </a:t>
            </a: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Collège</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on Tuesday, January 4, in the evening.</a:t>
            </a:r>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solidFill>
              <a:effectLst/>
              <a:latin typeface="Arial" pitchFamily="34" charset="0"/>
            </a:endParaRPr>
          </a:p>
        </p:txBody>
      </p:sp>
      <p:cxnSp>
        <p:nvCxnSpPr>
          <p:cNvPr id="16" name="Straight Connector 15"/>
          <p:cNvCxnSpPr/>
          <p:nvPr/>
        </p:nvCxnSpPr>
        <p:spPr>
          <a:xfrm rot="5400000">
            <a:off x="-8382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9" name="Rounded Rectangle 18"/>
          <p:cNvSpPr/>
          <p:nvPr/>
        </p:nvSpPr>
        <p:spPr>
          <a:xfrm>
            <a:off x="304800" y="4343400"/>
            <a:ext cx="17526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14:  </a:t>
            </a:r>
          </a:p>
          <a:p>
            <a:pPr lvl="0" algn="ctr">
              <a:spcAft>
                <a:spcPts val="0"/>
              </a:spcAft>
            </a:pPr>
            <a:r>
              <a:rPr lang="en-US" sz="1100" dirty="0" smtClean="0">
                <a:solidFill>
                  <a:schemeClr val="tx1"/>
                </a:solidFill>
                <a:hlinkClick r:id="rId6" action="ppaction://hlinkfile"/>
              </a:rPr>
              <a:t>Collège Champillon in Figeac</a:t>
            </a:r>
            <a:endParaRPr lang="en-US" sz="1200" i="1" dirty="0" smtClean="0">
              <a:solidFill>
                <a:schemeClr val="tx1"/>
              </a:solidFill>
            </a:endParaRPr>
          </a:p>
        </p:txBody>
      </p:sp>
      <p:sp>
        <p:nvSpPr>
          <p:cNvPr id="22" name="Rounded Rectangle 21"/>
          <p:cNvSpPr/>
          <p:nvPr/>
        </p:nvSpPr>
        <p:spPr>
          <a:xfrm>
            <a:off x="304800" y="3352800"/>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7" action="ppaction://hlinkfile"/>
              </a:rPr>
              <a:t>Diary 1</a:t>
            </a:r>
            <a:endParaRPr lang="en-US" sz="1100" dirty="0" smtClean="0">
              <a:solidFill>
                <a:schemeClr val="tx1"/>
              </a:solidFill>
            </a:endParaRPr>
          </a:p>
        </p:txBody>
      </p:sp>
      <p:sp>
        <p:nvSpPr>
          <p:cNvPr id="25" name="Rectangle 1"/>
          <p:cNvSpPr>
            <a:spLocks noChangeArrowheads="1"/>
          </p:cNvSpPr>
          <p:nvPr/>
        </p:nvSpPr>
        <p:spPr bwMode="auto">
          <a:xfrm>
            <a:off x="2590800" y="1219200"/>
            <a:ext cx="6553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tx2"/>
                </a:solidFill>
                <a:latin typeface="Arial" pitchFamily="34" charset="0"/>
                <a:ea typeface="Calibri" pitchFamily="34" charset="0"/>
                <a:cs typeface="Arial" pitchFamily="34" charset="0"/>
              </a:rPr>
              <a:t>Monday, February 1, 1943</a:t>
            </a:r>
            <a:endPar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solidFill>
              <a:effectLst/>
              <a:latin typeface="Arial" pitchFamily="34" charset="0"/>
            </a:endParaRPr>
          </a:p>
        </p:txBody>
      </p:sp>
      <p:sp>
        <p:nvSpPr>
          <p:cNvPr id="27" name="Rectangle 1"/>
          <p:cNvSpPr>
            <a:spLocks noChangeArrowheads="1"/>
          </p:cNvSpPr>
          <p:nvPr/>
        </p:nvSpPr>
        <p:spPr bwMode="auto">
          <a:xfrm>
            <a:off x="2590800" y="3581400"/>
            <a:ext cx="6553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itchFamily="34" charset="0"/>
              </a:rPr>
              <a:t>Wednesday</a:t>
            </a:r>
            <a:r>
              <a:rPr lang="en-US" sz="2000" b="1" dirty="0" smtClean="0">
                <a:solidFill>
                  <a:schemeClr val="tx2"/>
                </a:solidFill>
                <a:latin typeface="Arial" pitchFamily="34" charset="0"/>
              </a:rPr>
              <a:t>, March 1, 1944:</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Arial" pitchFamily="34" charset="0"/>
              </a:rPr>
              <a:t>“I couldn’t drag myself out of bed this morning. I went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Arial" pitchFamily="34" charset="0"/>
              </a:rPr>
              <a:t>to class. ..The weather is beautiful and the snow has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Arial" pitchFamily="34" charset="0"/>
              </a:rPr>
              <a:t>melted. That’s practically my only consolation…”</a:t>
            </a:r>
            <a:endParaRPr kumimoji="0" lang="en-US" sz="2000" b="0" i="0" u="none" strike="noStrike" cap="none" normalizeH="0" baseline="0" dirty="0" smtClean="0">
              <a:ln>
                <a:noFill/>
              </a:ln>
              <a:solidFill>
                <a:schemeClr val="tx2"/>
              </a:solidFill>
              <a:effectLst/>
              <a:latin typeface="Arial" pitchFamily="34" charset="0"/>
            </a:endParaRPr>
          </a:p>
        </p:txBody>
      </p:sp>
      <p:sp>
        <p:nvSpPr>
          <p:cNvPr id="28" name="Rectangle 1"/>
          <p:cNvSpPr>
            <a:spLocks noChangeArrowheads="1"/>
          </p:cNvSpPr>
          <p:nvPr/>
        </p:nvSpPr>
        <p:spPr bwMode="auto">
          <a:xfrm>
            <a:off x="2590800" y="5105400"/>
            <a:ext cx="6400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Arial" pitchFamily="34" charset="0"/>
              </a:rPr>
              <a:t>Friday, March 17, 1944</a:t>
            </a:r>
          </a:p>
          <a:p>
            <a:pPr lvl="0" eaLnBrk="0" hangingPunct="0"/>
            <a:r>
              <a:rPr lang="en-US" sz="2000" dirty="0" smtClean="0">
                <a:solidFill>
                  <a:schemeClr val="tx2"/>
                </a:solidFill>
                <a:latin typeface="Arial" pitchFamily="34" charset="0"/>
              </a:rPr>
              <a:t>“…this afternoon Germans came to look over the </a:t>
            </a:r>
          </a:p>
          <a:p>
            <a:pPr lvl="0" eaLnBrk="0" hangingPunct="0"/>
            <a:r>
              <a:rPr lang="en-US" sz="2000" dirty="0" smtClean="0">
                <a:solidFill>
                  <a:schemeClr val="tx2"/>
                </a:solidFill>
                <a:latin typeface="Arial" pitchFamily="34" charset="0"/>
              </a:rPr>
              <a:t>Coll</a:t>
            </a:r>
            <a:r>
              <a:rPr lang="en-US" sz="2000" dirty="0" smtClean="0">
                <a:solidFill>
                  <a:schemeClr val="tx2"/>
                </a:solidFill>
                <a:ea typeface="Calibri" pitchFamily="34" charset="0"/>
                <a:cs typeface="Arial" pitchFamily="34" charset="0"/>
              </a:rPr>
              <a:t>è</a:t>
            </a:r>
            <a:r>
              <a:rPr lang="en-US" sz="2000" dirty="0" smtClean="0">
                <a:solidFill>
                  <a:schemeClr val="tx2"/>
                </a:solidFill>
                <a:latin typeface="Arial" pitchFamily="34" charset="0"/>
              </a:rPr>
              <a:t>ge.  It seems they want to use it as a hospital.” </a:t>
            </a:r>
          </a:p>
        </p:txBody>
      </p:sp>
      <p:sp>
        <p:nvSpPr>
          <p:cNvPr id="30" name="Footer Placeholder 12"/>
          <p:cNvSpPr txBox="1">
            <a:spLocks/>
          </p:cNvSpPr>
          <p:nvPr/>
        </p:nvSpPr>
        <p:spPr bwMode="auto">
          <a:xfrm>
            <a:off x="45720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11</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1" name="Rectangle 30"/>
          <p:cNvSpPr/>
          <p:nvPr/>
        </p:nvSpPr>
        <p:spPr>
          <a:xfrm>
            <a:off x="2667000" y="6172200"/>
            <a:ext cx="5410200" cy="215444"/>
          </a:xfrm>
          <a:prstGeom prst="rect">
            <a:avLst/>
          </a:prstGeom>
        </p:spPr>
        <p:txBody>
          <a:bodyPr wrap="square">
            <a:spAutoFit/>
          </a:bodyPr>
          <a:lstStyle/>
          <a:p>
            <a:pPr algn="ctr"/>
            <a:r>
              <a:rPr lang="en-US" sz="800" dirty="0" smtClean="0"/>
              <a:t>Reprinted with permission from pp. 79, 84-85,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33" name="Rectangle 32"/>
          <p:cNvSpPr/>
          <p:nvPr/>
        </p:nvSpPr>
        <p:spPr>
          <a:xfrm>
            <a:off x="3886200" y="1524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7</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1" name="Rectangle 20"/>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4" name="Rectangle 23"/>
          <p:cNvSpPr/>
          <p:nvPr/>
        </p:nvSpPr>
        <p:spPr>
          <a:xfrm>
            <a:off x="0" y="26670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29" name="Rectangle 28"/>
          <p:cNvSpPr/>
          <p:nvPr/>
        </p:nvSpPr>
        <p:spPr>
          <a:xfrm>
            <a:off x="0" y="56388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cxnSp>
        <p:nvCxnSpPr>
          <p:cNvPr id="17" name="Straight Connector 16"/>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381000" y="3886200"/>
            <a:ext cx="16002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15: </a:t>
            </a:r>
            <a:r>
              <a:rPr lang="en-US" sz="1100" dirty="0" smtClean="0">
                <a:solidFill>
                  <a:schemeClr val="tx1"/>
                </a:solidFill>
                <a:hlinkClick r:id="rId6" action="ppaction://hlinkfile"/>
              </a:rPr>
              <a:t>Reoccupation of Figeac</a:t>
            </a:r>
            <a:endParaRPr lang="en-US" sz="1200" i="1" dirty="0" smtClean="0">
              <a:solidFill>
                <a:schemeClr val="tx1"/>
              </a:solidFill>
            </a:endParaRPr>
          </a:p>
        </p:txBody>
      </p:sp>
      <p:sp>
        <p:nvSpPr>
          <p:cNvPr id="15" name="Rectangle 14"/>
          <p:cNvSpPr/>
          <p:nvPr/>
        </p:nvSpPr>
        <p:spPr>
          <a:xfrm>
            <a:off x="2514600" y="762000"/>
            <a:ext cx="6629400" cy="1631216"/>
          </a:xfrm>
          <a:prstGeom prst="rect">
            <a:avLst/>
          </a:prstGeom>
        </p:spPr>
        <p:txBody>
          <a:bodyPr wrap="square">
            <a:spAutoFit/>
          </a:bodyPr>
          <a:lstStyle/>
          <a:p>
            <a:pPr lvl="0" eaLnBrk="0" hangingPunct="0"/>
            <a:r>
              <a:rPr lang="en-US" sz="2000" b="1" dirty="0" smtClean="0">
                <a:solidFill>
                  <a:schemeClr val="tx2"/>
                </a:solidFill>
                <a:latin typeface="Arial" pitchFamily="34" charset="0"/>
                <a:ea typeface="Calibri" pitchFamily="34" charset="0"/>
                <a:cs typeface="Arial" pitchFamily="34" charset="0"/>
              </a:rPr>
              <a:t>Sunday, May 7, 1944</a:t>
            </a: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This morning I was told that I must leave tomorrow morning at eight o</a:t>
            </a:r>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clock</a:t>
            </a:r>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I threw away all my note-</a:t>
            </a:r>
          </a:p>
          <a:p>
            <a:pPr lvl="0" eaLnBrk="0" hangingPunct="0"/>
            <a:r>
              <a:rPr lang="en-US" sz="2000" dirty="0" smtClean="0">
                <a:solidFill>
                  <a:schemeClr val="tx2"/>
                </a:solidFill>
                <a:latin typeface="Arial" pitchFamily="34" charset="0"/>
                <a:ea typeface="Calibri" pitchFamily="34" charset="0"/>
                <a:cs typeface="Arial" pitchFamily="34" charset="0"/>
              </a:rPr>
              <a:t>books. After  dinner, all is ready. That</a:t>
            </a:r>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s when  I</a:t>
            </a:r>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m told that I don</a:t>
            </a:r>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t  have to leave. Damn!!!</a:t>
            </a:r>
            <a:r>
              <a:rPr lang="en-US" sz="2000" dirty="0" smtClean="0">
                <a:solidFill>
                  <a:schemeClr val="tx2"/>
                </a:solidFill>
                <a:latin typeface="Calibri"/>
                <a:ea typeface="Calibri" pitchFamily="34" charset="0"/>
                <a:cs typeface="Arial" pitchFamily="34" charset="0"/>
              </a:rPr>
              <a:t>”</a:t>
            </a:r>
            <a:endParaRPr lang="en-US" sz="2000" dirty="0" smtClean="0">
              <a:solidFill>
                <a:schemeClr val="tx2"/>
              </a:solidFill>
              <a:latin typeface="Arial" pitchFamily="34" charset="0"/>
            </a:endParaRPr>
          </a:p>
        </p:txBody>
      </p:sp>
      <p:sp>
        <p:nvSpPr>
          <p:cNvPr id="22" name="Rectangle 21"/>
          <p:cNvSpPr/>
          <p:nvPr/>
        </p:nvSpPr>
        <p:spPr>
          <a:xfrm>
            <a:off x="2514600" y="2286000"/>
            <a:ext cx="6629400" cy="1631216"/>
          </a:xfrm>
          <a:prstGeom prst="rect">
            <a:avLst/>
          </a:prstGeom>
        </p:spPr>
        <p:txBody>
          <a:bodyPr wrap="square">
            <a:spAutoFit/>
          </a:bodyPr>
          <a:lstStyle/>
          <a:p>
            <a:pPr lvl="0"/>
            <a:r>
              <a:rPr lang="en-US" sz="2000" b="1" dirty="0" smtClean="0">
                <a:solidFill>
                  <a:schemeClr val="tx2"/>
                </a:solidFill>
                <a:latin typeface="+mn-lt"/>
                <a:ea typeface="Calibri" pitchFamily="34" charset="0"/>
                <a:cs typeface="Arial" pitchFamily="34" charset="0"/>
              </a:rPr>
              <a:t>Thursday, May 11, 1944</a:t>
            </a:r>
          </a:p>
          <a:p>
            <a:pPr lvl="0" eaLnBrk="0" hangingPunct="0"/>
            <a:r>
              <a:rPr lang="en-US" sz="2000" dirty="0" smtClean="0">
                <a:solidFill>
                  <a:schemeClr val="tx2"/>
                </a:solidFill>
                <a:latin typeface="+mn-lt"/>
                <a:ea typeface="Calibri" pitchFamily="34" charset="0"/>
                <a:cs typeface="Arial" pitchFamily="34" charset="0"/>
              </a:rPr>
              <a:t>“This morning the Germans came through riding on </a:t>
            </a:r>
          </a:p>
          <a:p>
            <a:pPr lvl="0" eaLnBrk="0" hangingPunct="0"/>
            <a:r>
              <a:rPr lang="en-US" sz="2000" dirty="0" smtClean="0">
                <a:solidFill>
                  <a:schemeClr val="tx2"/>
                </a:solidFill>
                <a:latin typeface="+mn-lt"/>
                <a:ea typeface="Calibri" pitchFamily="34" charset="0"/>
                <a:cs typeface="Arial" pitchFamily="34" charset="0"/>
              </a:rPr>
              <a:t>tanks et cetera… In town and in the surrounding area things are hopping and are really getting hot…I hope </a:t>
            </a:r>
          </a:p>
          <a:p>
            <a:pPr lvl="0" eaLnBrk="0" hangingPunct="0"/>
            <a:r>
              <a:rPr lang="en-US" sz="2000" dirty="0" smtClean="0">
                <a:solidFill>
                  <a:schemeClr val="tx2"/>
                </a:solidFill>
                <a:latin typeface="+mn-lt"/>
                <a:ea typeface="Calibri" pitchFamily="34" charset="0"/>
                <a:cs typeface="Arial" pitchFamily="34" charset="0"/>
              </a:rPr>
              <a:t>I’ll be able to leave soon because I have had it…”</a:t>
            </a:r>
            <a:endParaRPr lang="en-US" sz="2000" dirty="0">
              <a:latin typeface="+mn-lt"/>
            </a:endParaRPr>
          </a:p>
        </p:txBody>
      </p:sp>
      <p:sp>
        <p:nvSpPr>
          <p:cNvPr id="23" name="Rectangle 22"/>
          <p:cNvSpPr/>
          <p:nvPr/>
        </p:nvSpPr>
        <p:spPr>
          <a:xfrm>
            <a:off x="2514600" y="3810000"/>
            <a:ext cx="6629400" cy="1631216"/>
          </a:xfrm>
          <a:prstGeom prst="rect">
            <a:avLst/>
          </a:prstGeom>
        </p:spPr>
        <p:txBody>
          <a:bodyPr wrap="square">
            <a:spAutoFit/>
          </a:bodyPr>
          <a:lstStyle/>
          <a:p>
            <a:pPr lvl="0" eaLnBrk="0" hangingPunct="0"/>
            <a:r>
              <a:rPr lang="en-US" sz="2000" b="1" dirty="0" smtClean="0">
                <a:solidFill>
                  <a:schemeClr val="tx2"/>
                </a:solidFill>
                <a:latin typeface="Arial" pitchFamily="34" charset="0"/>
                <a:ea typeface="Calibri" pitchFamily="34" charset="0"/>
                <a:cs typeface="Arial" pitchFamily="34" charset="0"/>
              </a:rPr>
              <a:t>Friday, May 12, 1944</a:t>
            </a: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mn-lt"/>
                <a:ea typeface="Calibri" pitchFamily="34" charset="0"/>
                <a:cs typeface="Arial" pitchFamily="34" charset="0"/>
              </a:rPr>
              <a:t>There are Krauts and armored vehicles everywhere.  </a:t>
            </a:r>
          </a:p>
          <a:p>
            <a:pPr lvl="0" eaLnBrk="0" hangingPunct="0"/>
            <a:r>
              <a:rPr lang="en-US" sz="2000" smtClean="0">
                <a:solidFill>
                  <a:schemeClr val="tx2"/>
                </a:solidFill>
                <a:latin typeface="+mn-lt"/>
                <a:ea typeface="Calibri" pitchFamily="34" charset="0"/>
                <a:cs typeface="Arial" pitchFamily="34" charset="0"/>
              </a:rPr>
              <a:t>All the males </a:t>
            </a:r>
            <a:r>
              <a:rPr lang="en-US" sz="2000" dirty="0" smtClean="0">
                <a:solidFill>
                  <a:schemeClr val="tx2"/>
                </a:solidFill>
                <a:latin typeface="+mn-lt"/>
                <a:ea typeface="Calibri" pitchFamily="34" charset="0"/>
                <a:cs typeface="Arial" pitchFamily="34" charset="0"/>
              </a:rPr>
              <a:t>between the age of sixteen and fifty-four </a:t>
            </a:r>
          </a:p>
          <a:p>
            <a:pPr lvl="0" eaLnBrk="0" hangingPunct="0"/>
            <a:r>
              <a:rPr lang="en-US" sz="2000" dirty="0" smtClean="0">
                <a:solidFill>
                  <a:schemeClr val="tx2"/>
                </a:solidFill>
                <a:latin typeface="+mn-lt"/>
                <a:ea typeface="Calibri" pitchFamily="34" charset="0"/>
                <a:cs typeface="Arial" pitchFamily="34" charset="0"/>
              </a:rPr>
              <a:t>must report  to the gendarmerie…The Germans </a:t>
            </a:r>
          </a:p>
          <a:p>
            <a:pPr lvl="0" eaLnBrk="0" hangingPunct="0"/>
            <a:r>
              <a:rPr lang="en-US" sz="2000" dirty="0" smtClean="0">
                <a:solidFill>
                  <a:schemeClr val="tx2"/>
                </a:solidFill>
                <a:latin typeface="+mn-lt"/>
                <a:ea typeface="Calibri" pitchFamily="34" charset="0"/>
                <a:cs typeface="Arial" pitchFamily="34" charset="0"/>
              </a:rPr>
              <a:t>came searching…”</a:t>
            </a:r>
            <a:endParaRPr lang="en-US" sz="2000" dirty="0" smtClean="0">
              <a:solidFill>
                <a:schemeClr val="tx2"/>
              </a:solidFill>
              <a:latin typeface="+mn-lt"/>
            </a:endParaRPr>
          </a:p>
        </p:txBody>
      </p:sp>
      <p:sp>
        <p:nvSpPr>
          <p:cNvPr id="26" name="Footer Placeholder 12"/>
          <p:cNvSpPr txBox="1">
            <a:spLocks/>
          </p:cNvSpPr>
          <p:nvPr/>
        </p:nvSpPr>
        <p:spPr bwMode="auto">
          <a:xfrm>
            <a:off x="44958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7" name="Rectangle 26"/>
          <p:cNvSpPr/>
          <p:nvPr/>
        </p:nvSpPr>
        <p:spPr>
          <a:xfrm>
            <a:off x="2590800" y="6248400"/>
            <a:ext cx="5181600" cy="215444"/>
          </a:xfrm>
          <a:prstGeom prst="rect">
            <a:avLst/>
          </a:prstGeom>
        </p:spPr>
        <p:txBody>
          <a:bodyPr wrap="square">
            <a:spAutoFit/>
          </a:bodyPr>
          <a:lstStyle/>
          <a:p>
            <a:pPr algn="ctr"/>
            <a:r>
              <a:rPr lang="en-US" sz="800" dirty="0" smtClean="0"/>
              <a:t>Reprinted with permission from pp. 86-87,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29" name="Rectangle 28"/>
          <p:cNvSpPr/>
          <p:nvPr/>
        </p:nvSpPr>
        <p:spPr>
          <a:xfrm>
            <a:off x="3886200" y="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8</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15"/>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4" name="Rectangle 23"/>
          <p:cNvSpPr/>
          <p:nvPr/>
        </p:nvSpPr>
        <p:spPr>
          <a:xfrm>
            <a:off x="0" y="28956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25" name="Rectangle 24"/>
          <p:cNvSpPr/>
          <p:nvPr/>
        </p:nvSpPr>
        <p:spPr>
          <a:xfrm>
            <a:off x="0" y="54864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
        <p:nvSpPr>
          <p:cNvPr id="28" name="Rectangle 27"/>
          <p:cNvSpPr/>
          <p:nvPr/>
        </p:nvSpPr>
        <p:spPr>
          <a:xfrm>
            <a:off x="2514600" y="5334000"/>
            <a:ext cx="6629400" cy="1015663"/>
          </a:xfrm>
          <a:prstGeom prst="rect">
            <a:avLst/>
          </a:prstGeom>
        </p:spPr>
        <p:txBody>
          <a:bodyPr wrap="square">
            <a:spAutoFit/>
          </a:bodyPr>
          <a:lstStyle/>
          <a:p>
            <a:pPr lvl="0"/>
            <a:r>
              <a:rPr lang="en-US" sz="2000" b="1" dirty="0" smtClean="0">
                <a:solidFill>
                  <a:schemeClr val="tx2"/>
                </a:solidFill>
                <a:latin typeface="+mn-lt"/>
                <a:ea typeface="Calibri" pitchFamily="34" charset="0"/>
                <a:cs typeface="Arial" pitchFamily="34" charset="0"/>
              </a:rPr>
              <a:t>Wednesday, May 17, 1944</a:t>
            </a:r>
          </a:p>
          <a:p>
            <a:pPr lvl="0"/>
            <a:r>
              <a:rPr lang="en-US" sz="2000" dirty="0" smtClean="0">
                <a:solidFill>
                  <a:schemeClr val="tx2"/>
                </a:solidFill>
                <a:latin typeface="+mn-lt"/>
                <a:ea typeface="Calibri" pitchFamily="34" charset="0"/>
                <a:cs typeface="Arial" pitchFamily="34" charset="0"/>
              </a:rPr>
              <a:t>“At eight o’clock, at the very moment  I was to leave, Wham! I won’t leave until tomorrow. There is no train…”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53014" cy="1295400"/>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cxnSp>
        <p:nvCxnSpPr>
          <p:cNvPr id="15" name="Straight Connector 14"/>
          <p:cNvCxnSpPr/>
          <p:nvPr/>
        </p:nvCxnSpPr>
        <p:spPr>
          <a:xfrm rot="5400000">
            <a:off x="-8382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1371600" y="4724400"/>
            <a:ext cx="10668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a:t>
            </a:r>
          </a:p>
          <a:p>
            <a:pPr lvl="0" algn="ctr">
              <a:spcAft>
                <a:spcPts val="0"/>
              </a:spcAft>
            </a:pPr>
            <a:r>
              <a:rPr lang="en-US" sz="1100" dirty="0" smtClean="0">
                <a:solidFill>
                  <a:schemeClr val="tx1"/>
                </a:solidFill>
                <a:hlinkClick r:id="rId5" action="ppaction://hlinkfile"/>
              </a:rPr>
              <a:t>Translated</a:t>
            </a:r>
          </a:p>
          <a:p>
            <a:pPr lvl="0" algn="ctr">
              <a:spcAft>
                <a:spcPts val="0"/>
              </a:spcAft>
            </a:pPr>
            <a:r>
              <a:rPr lang="en-US" sz="1100" dirty="0" smtClean="0">
                <a:solidFill>
                  <a:schemeClr val="tx1"/>
                </a:solidFill>
                <a:hlinkClick r:id="rId5" action="ppaction://hlinkfile"/>
              </a:rPr>
              <a:t>Swiss Interrogation</a:t>
            </a:r>
          </a:p>
          <a:p>
            <a:pPr lvl="0" algn="ctr">
              <a:spcAft>
                <a:spcPts val="0"/>
              </a:spcAft>
            </a:pPr>
            <a:r>
              <a:rPr lang="en-US" sz="1100" dirty="0" smtClean="0">
                <a:solidFill>
                  <a:schemeClr val="tx1"/>
                </a:solidFill>
                <a:hlinkClick r:id="rId5" action="ppaction://hlinkfile"/>
              </a:rPr>
              <a:t>Report</a:t>
            </a:r>
            <a:endParaRPr lang="en-US" sz="1100" dirty="0" smtClean="0">
              <a:solidFill>
                <a:schemeClr val="tx1"/>
              </a:solidFill>
            </a:endParaRPr>
          </a:p>
        </p:txBody>
      </p:sp>
      <p:sp>
        <p:nvSpPr>
          <p:cNvPr id="23" name="Rounded Rectangle 22"/>
          <p:cNvSpPr/>
          <p:nvPr/>
        </p:nvSpPr>
        <p:spPr>
          <a:xfrm>
            <a:off x="152400" y="4724400"/>
            <a:ext cx="11430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hlinkClick r:id="rId6" action="ppaction://hlinkfile"/>
              </a:rPr>
              <a:t>Original Swiss Interrogation</a:t>
            </a:r>
          </a:p>
          <a:p>
            <a:pPr lvl="0" algn="ctr">
              <a:spcAft>
                <a:spcPts val="0"/>
              </a:spcAft>
            </a:pPr>
            <a:r>
              <a:rPr lang="en-US" sz="1100" dirty="0" smtClean="0">
                <a:solidFill>
                  <a:schemeClr val="tx1"/>
                </a:solidFill>
                <a:hlinkClick r:id="rId6" action="ppaction://hlinkfile"/>
              </a:rPr>
              <a:t>Report</a:t>
            </a:r>
            <a:endParaRPr lang="en-US" sz="1100" dirty="0" smtClean="0">
              <a:solidFill>
                <a:schemeClr val="tx1"/>
              </a:solidFill>
            </a:endParaRPr>
          </a:p>
        </p:txBody>
      </p:sp>
      <p:sp>
        <p:nvSpPr>
          <p:cNvPr id="56" name="Rectangle 55"/>
          <p:cNvSpPr/>
          <p:nvPr/>
        </p:nvSpPr>
        <p:spPr>
          <a:xfrm>
            <a:off x="2590800" y="1219200"/>
            <a:ext cx="6553200" cy="830997"/>
          </a:xfrm>
          <a:prstGeom prst="rect">
            <a:avLst/>
          </a:prstGeom>
        </p:spPr>
        <p:txBody>
          <a:bodyPr wrap="square">
            <a:spAutoFit/>
          </a:bodyPr>
          <a:lstStyle/>
          <a:p>
            <a:pPr lvl="0"/>
            <a:r>
              <a:rPr lang="en-US" sz="2000" b="1" dirty="0" smtClean="0">
                <a:latin typeface="Arial" pitchFamily="34" charset="0"/>
                <a:ea typeface="Times New Roman" pitchFamily="18" charset="0"/>
              </a:rPr>
              <a:t>Monday, May 22, 1944 [Geneva]</a:t>
            </a:r>
          </a:p>
          <a:p>
            <a:pPr lvl="0"/>
            <a:endParaRPr lang="en-US" sz="800" b="1" dirty="0" smtClean="0">
              <a:latin typeface="Arial" pitchFamily="34" charset="0"/>
              <a:ea typeface="Times New Roman" pitchFamily="18" charset="0"/>
            </a:endParaRPr>
          </a:p>
          <a:p>
            <a:r>
              <a:rPr lang="en-US" sz="2000" dirty="0" smtClean="0"/>
              <a:t>“The column starts walking behind the </a:t>
            </a:r>
            <a:r>
              <a:rPr lang="en-US" sz="2000" dirty="0" err="1" smtClean="0"/>
              <a:t>passeurs</a:t>
            </a:r>
            <a:r>
              <a:rPr lang="en-US" sz="2000" dirty="0" smtClean="0"/>
              <a:t>…”</a:t>
            </a:r>
            <a:endParaRPr lang="en-US" sz="2000" dirty="0"/>
          </a:p>
        </p:txBody>
      </p:sp>
      <p:sp>
        <p:nvSpPr>
          <p:cNvPr id="58" name="Rectangle 57"/>
          <p:cNvSpPr/>
          <p:nvPr/>
        </p:nvSpPr>
        <p:spPr>
          <a:xfrm>
            <a:off x="2590800" y="2286000"/>
            <a:ext cx="6553200" cy="707886"/>
          </a:xfrm>
          <a:prstGeom prst="rect">
            <a:avLst/>
          </a:prstGeom>
        </p:spPr>
        <p:txBody>
          <a:bodyPr wrap="square">
            <a:spAutoFit/>
          </a:bodyPr>
          <a:lstStyle/>
          <a:p>
            <a:r>
              <a:rPr lang="en-US" sz="2000" dirty="0" smtClean="0"/>
              <a:t>“…He makes us lie flat on the ground. It rained and</a:t>
            </a:r>
          </a:p>
          <a:p>
            <a:r>
              <a:rPr lang="en-US" sz="2000" dirty="0" smtClean="0"/>
              <a:t> it’s not pleasant. My feet are soaking wet…”</a:t>
            </a:r>
            <a:endParaRPr lang="en-US" dirty="0" smtClean="0"/>
          </a:p>
        </p:txBody>
      </p:sp>
      <p:sp>
        <p:nvSpPr>
          <p:cNvPr id="11268" name="Rectangle 4"/>
          <p:cNvSpPr>
            <a:spLocks noChangeArrowheads="1"/>
          </p:cNvSpPr>
          <p:nvPr/>
        </p:nvSpPr>
        <p:spPr bwMode="auto">
          <a:xfrm>
            <a:off x="2667000" y="4800600"/>
            <a:ext cx="6477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There the interrogations start. We eat well. At 11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34" charset="0"/>
                <a:ea typeface="Times New Roman" pitchFamily="18" charset="0"/>
              </a:rPr>
              <a:t>P.M. I take a shower and they inspect our  scalp.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34" charset="0"/>
                <a:ea typeface="Times New Roman" pitchFamily="18" charset="0"/>
              </a:rPr>
              <a:t>Then I sleep soundly in a free country.”</a:t>
            </a:r>
            <a:endParaRPr kumimoji="0" lang="en-US" sz="2000" i="0" u="none" strike="noStrike" cap="none" normalizeH="0" baseline="0" dirty="0" smtClean="0">
              <a:ln>
                <a:noFill/>
              </a:ln>
              <a:solidFill>
                <a:schemeClr val="tx1"/>
              </a:solidFill>
              <a:effectLst/>
              <a:latin typeface="Arial" pitchFamily="34" charset="0"/>
            </a:endParaRPr>
          </a:p>
        </p:txBody>
      </p:sp>
      <p:sp>
        <p:nvSpPr>
          <p:cNvPr id="59" name="Rectangle 58"/>
          <p:cNvSpPr/>
          <p:nvPr/>
        </p:nvSpPr>
        <p:spPr>
          <a:xfrm>
            <a:off x="2590800" y="3200400"/>
            <a:ext cx="6553200" cy="1323439"/>
          </a:xfrm>
          <a:prstGeom prst="rect">
            <a:avLst/>
          </a:prstGeom>
        </p:spPr>
        <p:txBody>
          <a:bodyPr wrap="square">
            <a:spAutoFit/>
          </a:bodyPr>
          <a:lstStyle/>
          <a:p>
            <a:r>
              <a:rPr lang="en-US" sz="2000" dirty="0" smtClean="0"/>
              <a:t>“…On the run we get nearer to the barbed wires. </a:t>
            </a:r>
          </a:p>
          <a:p>
            <a:r>
              <a:rPr lang="en-US" sz="2000" dirty="0" smtClean="0"/>
              <a:t>We throw our backpacks over the fence and we cross wherever feasible. A Swiss guard is watching us. We cross at </a:t>
            </a:r>
            <a:r>
              <a:rPr lang="en-US" sz="2000" dirty="0" err="1" smtClean="0"/>
              <a:t>Sorral</a:t>
            </a:r>
            <a:r>
              <a:rPr lang="en-US" sz="2000" dirty="0" smtClean="0"/>
              <a:t> II. We are well received…” </a:t>
            </a:r>
            <a:endParaRPr lang="en-US" sz="2000" dirty="0"/>
          </a:p>
        </p:txBody>
      </p:sp>
      <p:sp>
        <p:nvSpPr>
          <p:cNvPr id="63" name="Rounded Rectangle 62"/>
          <p:cNvSpPr/>
          <p:nvPr/>
        </p:nvSpPr>
        <p:spPr>
          <a:xfrm>
            <a:off x="381000" y="32004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7" action="ppaction://hlinkfile"/>
              </a:rPr>
              <a:t>Map </a:t>
            </a:r>
            <a:endParaRPr lang="en-US" sz="1200" i="1" dirty="0" smtClean="0">
              <a:solidFill>
                <a:schemeClr val="tx1"/>
              </a:solidFill>
            </a:endParaRPr>
          </a:p>
        </p:txBody>
      </p:sp>
      <p:sp>
        <p:nvSpPr>
          <p:cNvPr id="64" name="Rounded Rectangle 63"/>
          <p:cNvSpPr/>
          <p:nvPr/>
        </p:nvSpPr>
        <p:spPr>
          <a:xfrm>
            <a:off x="381000" y="39624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16: </a:t>
            </a:r>
          </a:p>
          <a:p>
            <a:pPr lvl="0" algn="ctr">
              <a:spcAft>
                <a:spcPts val="0"/>
              </a:spcAft>
            </a:pPr>
            <a:r>
              <a:rPr lang="en-US" sz="1100" dirty="0" smtClean="0">
                <a:solidFill>
                  <a:schemeClr val="tx1"/>
                </a:solidFill>
                <a:hlinkClick r:id="rId8" action="ppaction://hlinkfile"/>
              </a:rPr>
              <a:t>Escape</a:t>
            </a:r>
            <a:endParaRPr lang="en-US" sz="1200" i="1" dirty="0" smtClean="0">
              <a:solidFill>
                <a:schemeClr val="tx1"/>
              </a:solidFill>
            </a:endParaRPr>
          </a:p>
        </p:txBody>
      </p:sp>
      <p:sp>
        <p:nvSpPr>
          <p:cNvPr id="66" name="Rounded Rectangle 65"/>
          <p:cNvSpPr/>
          <p:nvPr/>
        </p:nvSpPr>
        <p:spPr>
          <a:xfrm>
            <a:off x="381000" y="24384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hlinkClick r:id="rId9" action="ppaction://hlinkfile"/>
              </a:rPr>
              <a:t>May 22, 1944 Diary Entry</a:t>
            </a:r>
            <a:endParaRPr lang="en-US" sz="1200" i="1" dirty="0" smtClean="0">
              <a:solidFill>
                <a:schemeClr val="tx1"/>
              </a:solidFill>
            </a:endParaRPr>
          </a:p>
        </p:txBody>
      </p:sp>
      <p:sp>
        <p:nvSpPr>
          <p:cNvPr id="68" name="Footer Placeholder 12"/>
          <p:cNvSpPr txBox="1">
            <a:spLocks/>
          </p:cNvSpPr>
          <p:nvPr/>
        </p:nvSpPr>
        <p:spPr bwMode="auto">
          <a:xfrm>
            <a:off x="47244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13</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69" name="Rectangle 68"/>
          <p:cNvSpPr/>
          <p:nvPr/>
        </p:nvSpPr>
        <p:spPr>
          <a:xfrm>
            <a:off x="2590800" y="6248400"/>
            <a:ext cx="5029200" cy="215444"/>
          </a:xfrm>
          <a:prstGeom prst="rect">
            <a:avLst/>
          </a:prstGeom>
        </p:spPr>
        <p:txBody>
          <a:bodyPr wrap="square">
            <a:spAutoFit/>
          </a:bodyPr>
          <a:lstStyle/>
          <a:p>
            <a:pPr algn="ctr"/>
            <a:r>
              <a:rPr lang="en-US" sz="800" dirty="0" smtClean="0"/>
              <a:t>Reprinted with permission from p. 88,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71" name="Rectangle 70"/>
          <p:cNvSpPr/>
          <p:nvPr/>
        </p:nvSpPr>
        <p:spPr>
          <a:xfrm>
            <a:off x="3886201" y="152400"/>
            <a:ext cx="28956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9</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8" name="Rectangle 27"/>
          <p:cNvSpPr/>
          <p:nvPr/>
        </p:nvSpPr>
        <p:spPr>
          <a:xfrm>
            <a:off x="0" y="16002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9" name="Rectangle 28"/>
          <p:cNvSpPr/>
          <p:nvPr/>
        </p:nvSpPr>
        <p:spPr>
          <a:xfrm>
            <a:off x="0" y="19050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30" name="Rectangle 29"/>
          <p:cNvSpPr/>
          <p:nvPr/>
        </p:nvSpPr>
        <p:spPr>
          <a:xfrm>
            <a:off x="0" y="60198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pic>
        <p:nvPicPr>
          <p:cNvPr id="31" name="Picture 8" descr="mono_black_trans"/>
          <p:cNvPicPr>
            <a:picLocks noChangeAspect="1" noChangeArrowheads="1"/>
          </p:cNvPicPr>
          <p:nvPr/>
        </p:nvPicPr>
        <p:blipFill>
          <a:blip r:embed="rId10" cstate="print"/>
          <a:srcRect/>
          <a:stretch>
            <a:fillRect/>
          </a:stretch>
        </p:blipFill>
        <p:spPr bwMode="auto">
          <a:xfrm>
            <a:off x="152400" y="6324600"/>
            <a:ext cx="585788" cy="3667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sp>
        <p:nvSpPr>
          <p:cNvPr id="8" name="Rectangle 1"/>
          <p:cNvSpPr>
            <a:spLocks noChangeArrowheads="1"/>
          </p:cNvSpPr>
          <p:nvPr/>
        </p:nvSpPr>
        <p:spPr bwMode="auto">
          <a:xfrm>
            <a:off x="2514600" y="3200401"/>
            <a:ext cx="6172200" cy="2296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800" dirty="0" smtClean="0">
              <a:solidFill>
                <a:schemeClr val="tx2"/>
              </a:solidFill>
              <a:latin typeface="Calibri"/>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tx2"/>
              </a:solidFill>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800" dirty="0" smtClean="0">
              <a:solidFill>
                <a:schemeClr val="tx2"/>
              </a:solidFill>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800" dirty="0" smtClean="0">
              <a:solidFill>
                <a:schemeClr val="tx2"/>
              </a:solidFill>
              <a:latin typeface="Calibri"/>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solidFill>
                <a:schemeClr val="tx2"/>
              </a:solidFill>
              <a:latin typeface="Calibri"/>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solidFill>
                <a:schemeClr val="tx2"/>
              </a:solidFill>
              <a:latin typeface="Calibri"/>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pitchFamily="34" charset="0"/>
            </a:endParaRPr>
          </a:p>
        </p:txBody>
      </p:sp>
      <p:cxnSp>
        <p:nvCxnSpPr>
          <p:cNvPr id="20" name="Straight Connector 19"/>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4" name="Rounded Rectangle 23"/>
          <p:cNvSpPr/>
          <p:nvPr/>
        </p:nvSpPr>
        <p:spPr>
          <a:xfrm>
            <a:off x="304800" y="29718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6" action="ppaction://hlinkfile"/>
              </a:rPr>
              <a:t>Activity 2</a:t>
            </a:r>
            <a:endParaRPr lang="en-US" sz="1200" i="1" dirty="0" smtClean="0">
              <a:solidFill>
                <a:schemeClr val="tx1"/>
              </a:solidFill>
            </a:endParaRPr>
          </a:p>
        </p:txBody>
      </p:sp>
      <p:sp>
        <p:nvSpPr>
          <p:cNvPr id="27" name="Rounded Rectangle 26"/>
          <p:cNvSpPr/>
          <p:nvPr/>
        </p:nvSpPr>
        <p:spPr>
          <a:xfrm>
            <a:off x="304800" y="38862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17: </a:t>
            </a:r>
          </a:p>
          <a:p>
            <a:pPr lvl="0" algn="ctr">
              <a:spcAft>
                <a:spcPts val="0"/>
              </a:spcAft>
            </a:pPr>
            <a:r>
              <a:rPr lang="en-US" sz="1100" dirty="0" smtClean="0">
                <a:solidFill>
                  <a:schemeClr val="tx1"/>
                </a:solidFill>
                <a:hlinkClick r:id="rId7" action="ppaction://hlinkfile"/>
              </a:rPr>
              <a:t>The Gersonde Family</a:t>
            </a:r>
            <a:endParaRPr lang="en-US" sz="1200" i="1" dirty="0" smtClean="0">
              <a:solidFill>
                <a:schemeClr val="tx1"/>
              </a:solidFill>
            </a:endParaRPr>
          </a:p>
        </p:txBody>
      </p:sp>
      <p:sp>
        <p:nvSpPr>
          <p:cNvPr id="28" name="Rounded Rectangle 27"/>
          <p:cNvSpPr/>
          <p:nvPr/>
        </p:nvSpPr>
        <p:spPr>
          <a:xfrm>
            <a:off x="304800" y="48006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18: </a:t>
            </a:r>
            <a:r>
              <a:rPr lang="en-US" sz="1100" dirty="0" smtClean="0">
                <a:solidFill>
                  <a:schemeClr val="tx1"/>
                </a:solidFill>
                <a:hlinkClick r:id="rId8" action="ppaction://hlinkfile"/>
              </a:rPr>
              <a:t>Response to Freedom</a:t>
            </a:r>
            <a:endParaRPr lang="en-US" sz="1200" i="1" dirty="0" smtClean="0">
              <a:solidFill>
                <a:schemeClr val="tx1"/>
              </a:solidFill>
            </a:endParaRPr>
          </a:p>
        </p:txBody>
      </p:sp>
      <p:sp>
        <p:nvSpPr>
          <p:cNvPr id="18" name="Rectangle 17"/>
          <p:cNvSpPr/>
          <p:nvPr/>
        </p:nvSpPr>
        <p:spPr>
          <a:xfrm>
            <a:off x="2514600" y="1600200"/>
            <a:ext cx="6629400" cy="1015663"/>
          </a:xfrm>
          <a:prstGeom prst="rect">
            <a:avLst/>
          </a:prstGeom>
        </p:spPr>
        <p:txBody>
          <a:bodyPr wrap="square">
            <a:spAutoFit/>
          </a:bodyPr>
          <a:lstStyle/>
          <a:p>
            <a:pPr lvl="0"/>
            <a:r>
              <a:rPr lang="en-US" sz="2000" b="1" dirty="0" smtClean="0">
                <a:solidFill>
                  <a:schemeClr val="tx2"/>
                </a:solidFill>
                <a:latin typeface="Arial" pitchFamily="34" charset="0"/>
                <a:ea typeface="Calibri" pitchFamily="34" charset="0"/>
                <a:cs typeface="Arial" pitchFamily="34" charset="0"/>
              </a:rPr>
              <a:t>From Thursday, May 25, to Tuesday, May 30, 1944</a:t>
            </a:r>
          </a:p>
          <a:p>
            <a:pPr lvl="0" eaLnBrk="0" hangingPunct="0"/>
            <a:r>
              <a:rPr lang="en-US" sz="2000" dirty="0" smtClean="0">
                <a:solidFill>
                  <a:schemeClr val="tx2"/>
                </a:solidFill>
                <a:ea typeface="Calibri" pitchFamily="34" charset="0"/>
                <a:cs typeface="Arial" pitchFamily="34" charset="0"/>
              </a:rPr>
              <a:t>“Nothing special, camp life, we eat well. I wrote to Mr. Gersonde…”</a:t>
            </a:r>
          </a:p>
        </p:txBody>
      </p:sp>
      <p:sp>
        <p:nvSpPr>
          <p:cNvPr id="26" name="Rectangle 25"/>
          <p:cNvSpPr/>
          <p:nvPr/>
        </p:nvSpPr>
        <p:spPr>
          <a:xfrm>
            <a:off x="2514600" y="2971800"/>
            <a:ext cx="6629400" cy="707886"/>
          </a:xfrm>
          <a:prstGeom prst="rect">
            <a:avLst/>
          </a:prstGeom>
        </p:spPr>
        <p:txBody>
          <a:bodyPr wrap="square">
            <a:spAutoFit/>
          </a:bodyPr>
          <a:lstStyle/>
          <a:p>
            <a:pPr lvl="0" eaLnBrk="0" hangingPunct="0"/>
            <a:r>
              <a:rPr lang="en-US" sz="2000" b="1" dirty="0" smtClean="0">
                <a:solidFill>
                  <a:schemeClr val="tx2"/>
                </a:solidFill>
                <a:latin typeface="Arial" pitchFamily="34" charset="0"/>
                <a:ea typeface="Calibri" pitchFamily="34" charset="0"/>
                <a:cs typeface="Arial" pitchFamily="34" charset="0"/>
              </a:rPr>
              <a:t>Monday, June 6, 1944</a:t>
            </a:r>
          </a:p>
          <a:p>
            <a:pPr lvl="0" eaLnBrk="0" hangingPunct="0"/>
            <a:r>
              <a:rPr lang="en-US" sz="2000" dirty="0" smtClean="0">
                <a:solidFill>
                  <a:schemeClr val="tx2"/>
                </a:solidFill>
                <a:cs typeface="Arial" pitchFamily="34" charset="0"/>
              </a:rPr>
              <a:t>“Letter from Mr. Gersonde. Very happy…”</a:t>
            </a:r>
          </a:p>
        </p:txBody>
      </p:sp>
      <p:sp>
        <p:nvSpPr>
          <p:cNvPr id="29" name="Rectangle 28"/>
          <p:cNvSpPr/>
          <p:nvPr/>
        </p:nvSpPr>
        <p:spPr>
          <a:xfrm>
            <a:off x="2514600" y="4038600"/>
            <a:ext cx="6629400" cy="707886"/>
          </a:xfrm>
          <a:prstGeom prst="rect">
            <a:avLst/>
          </a:prstGeom>
        </p:spPr>
        <p:txBody>
          <a:bodyPr wrap="square">
            <a:spAutoFit/>
          </a:bodyPr>
          <a:lstStyle/>
          <a:p>
            <a:pPr lvl="0" eaLnBrk="0" hangingPunct="0"/>
            <a:r>
              <a:rPr lang="en-US" sz="2000" b="1" dirty="0" smtClean="0">
                <a:solidFill>
                  <a:schemeClr val="tx2"/>
                </a:solidFill>
                <a:cs typeface="Arial" pitchFamily="34" charset="0"/>
              </a:rPr>
              <a:t>Tuesday, June 7, 1944</a:t>
            </a:r>
          </a:p>
          <a:p>
            <a:pPr lvl="0" eaLnBrk="0" hangingPunct="0"/>
            <a:r>
              <a:rPr lang="en-US" sz="2000" dirty="0" smtClean="0">
                <a:solidFill>
                  <a:schemeClr val="tx2"/>
                </a:solidFill>
                <a:cs typeface="Arial" pitchFamily="34" charset="0"/>
              </a:rPr>
              <a:t>“Wrote Mr. Gersonde with two photos.” </a:t>
            </a:r>
            <a:endParaRPr lang="en-US" sz="2000" dirty="0"/>
          </a:p>
        </p:txBody>
      </p:sp>
      <p:sp>
        <p:nvSpPr>
          <p:cNvPr id="30" name="Rectangle 29"/>
          <p:cNvSpPr/>
          <p:nvPr/>
        </p:nvSpPr>
        <p:spPr>
          <a:xfrm>
            <a:off x="2590800" y="5257800"/>
            <a:ext cx="6553200" cy="400110"/>
          </a:xfrm>
          <a:prstGeom prst="rect">
            <a:avLst/>
          </a:prstGeom>
        </p:spPr>
        <p:txBody>
          <a:bodyPr wrap="square">
            <a:spAutoFit/>
          </a:bodyPr>
          <a:lstStyle/>
          <a:p>
            <a:pPr lvl="0" eaLnBrk="0" hangingPunct="0"/>
            <a:r>
              <a:rPr lang="en-US" sz="2000" b="1" i="1" dirty="0" smtClean="0">
                <a:solidFill>
                  <a:schemeClr val="tx2"/>
                </a:solidFill>
                <a:cs typeface="Arial" pitchFamily="34" charset="0"/>
              </a:rPr>
              <a:t>“Arrived Bern June 26, 1944, 1:30 P.M.”</a:t>
            </a:r>
          </a:p>
        </p:txBody>
      </p:sp>
      <p:sp>
        <p:nvSpPr>
          <p:cNvPr id="37" name="Footer Placeholder 12"/>
          <p:cNvSpPr txBox="1">
            <a:spLocks/>
          </p:cNvSpPr>
          <p:nvPr/>
        </p:nvSpPr>
        <p:spPr bwMode="auto">
          <a:xfrm>
            <a:off x="40386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14</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9" name="Rectangle 38"/>
          <p:cNvSpPr/>
          <p:nvPr/>
        </p:nvSpPr>
        <p:spPr>
          <a:xfrm>
            <a:off x="3541439" y="304800"/>
            <a:ext cx="330090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10</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0" name="Rectangle 39"/>
          <p:cNvSpPr/>
          <p:nvPr/>
        </p:nvSpPr>
        <p:spPr>
          <a:xfrm>
            <a:off x="2514600" y="6172200"/>
            <a:ext cx="5181600" cy="215444"/>
          </a:xfrm>
          <a:prstGeom prst="rect">
            <a:avLst/>
          </a:prstGeom>
        </p:spPr>
        <p:txBody>
          <a:bodyPr wrap="square">
            <a:spAutoFit/>
          </a:bodyPr>
          <a:lstStyle/>
          <a:p>
            <a:pPr algn="ctr"/>
            <a:r>
              <a:rPr lang="en-US" sz="800" dirty="0" smtClean="0"/>
              <a:t>Reprinted with permission from pp. 88-89,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21" name="Rectangle 20"/>
          <p:cNvSpPr/>
          <p:nvPr/>
        </p:nvSpPr>
        <p:spPr>
          <a:xfrm>
            <a:off x="0" y="16764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31" name="Rectangle 30"/>
          <p:cNvSpPr/>
          <p:nvPr/>
        </p:nvSpPr>
        <p:spPr>
          <a:xfrm>
            <a:off x="0" y="24384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32" name="Rectangle 31"/>
          <p:cNvSpPr/>
          <p:nvPr/>
        </p:nvSpPr>
        <p:spPr>
          <a:xfrm>
            <a:off x="1" y="5715000"/>
            <a:ext cx="2514600"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1"/>
            <a:ext cx="929130" cy="1143000"/>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sp>
        <p:nvSpPr>
          <p:cNvPr id="29698" name="Rectangle 2"/>
          <p:cNvSpPr>
            <a:spLocks noChangeArrowheads="1"/>
          </p:cNvSpPr>
          <p:nvPr/>
        </p:nvSpPr>
        <p:spPr bwMode="auto">
          <a:xfrm>
            <a:off x="2362200" y="3048000"/>
            <a:ext cx="6629400" cy="1754326"/>
          </a:xfrm>
          <a:prstGeom prst="rect">
            <a:avLst/>
          </a:prstGeom>
          <a:noFill/>
          <a:ln w="9525">
            <a:noFill/>
            <a:miter lim="800000"/>
            <a:headEnd/>
            <a:tailEnd/>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First they came for the Socialists, and I did not speak out because I was not a Socialist. Then they came for the Trade Unionists, and I did not speak out because I was not a Trade Unionist. Then they came for the Jews, and I did not speak out because I was not a Jew. Then they came for me, and there was no one left to speak for me. </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--Pastor Martin </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Niem</a:t>
            </a:r>
            <a:r>
              <a:rPr kumimoji="0" lang="en-US" b="0" i="0" u="none" strike="noStrike" cap="none" normalizeH="0" baseline="0" dirty="0" err="1" smtClean="0">
                <a:ln>
                  <a:noFill/>
                </a:ln>
                <a:solidFill>
                  <a:schemeClr val="tx1"/>
                </a:solidFill>
                <a:effectLst/>
                <a:latin typeface="Calibri"/>
                <a:ea typeface="Calibri" pitchFamily="34" charset="0"/>
                <a:cs typeface="Times New Roman" pitchFamily="18" charset="0"/>
              </a:rPr>
              <a:t>ö</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ller</a:t>
            </a:r>
            <a:endParaRPr kumimoji="0" lang="en-US" b="0" i="0" u="none" strike="noStrike" cap="none" normalizeH="0" baseline="0" dirty="0" smtClean="0">
              <a:ln>
                <a:noFill/>
              </a:ln>
              <a:solidFill>
                <a:schemeClr val="tx1"/>
              </a:solidFill>
              <a:effectLst/>
              <a:latin typeface="Arial" pitchFamily="34" charset="0"/>
            </a:endParaRPr>
          </a:p>
        </p:txBody>
      </p:sp>
      <p:cxnSp>
        <p:nvCxnSpPr>
          <p:cNvPr id="12" name="Straight Connector 11"/>
          <p:cNvCxnSpPr/>
          <p:nvPr/>
        </p:nvCxnSpPr>
        <p:spPr>
          <a:xfrm rot="5400000">
            <a:off x="-9906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381000" y="36576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20: </a:t>
            </a:r>
            <a:r>
              <a:rPr lang="en-US" sz="1100" dirty="0" smtClean="0">
                <a:solidFill>
                  <a:schemeClr val="tx1"/>
                </a:solidFill>
                <a:hlinkClick r:id="rId6" action="ppaction://hlinkfile"/>
              </a:rPr>
              <a:t>Message to the Future</a:t>
            </a:r>
            <a:endParaRPr lang="en-US" sz="1200" i="1" dirty="0" smtClean="0">
              <a:solidFill>
                <a:schemeClr val="tx1"/>
              </a:solidFill>
            </a:endParaRPr>
          </a:p>
        </p:txBody>
      </p:sp>
      <p:pic>
        <p:nvPicPr>
          <p:cNvPr id="20" name="Picture 25" descr="69615"/>
          <p:cNvPicPr>
            <a:picLocks noChangeAspect="1" noChangeArrowheads="1"/>
          </p:cNvPicPr>
          <p:nvPr/>
        </p:nvPicPr>
        <p:blipFill>
          <a:blip r:embed="rId7" cstate="print">
            <a:lum bright="16000"/>
          </a:blip>
          <a:srcRect l="21819" t="3999" r="19090" b="3999"/>
          <a:stretch>
            <a:fillRect/>
          </a:stretch>
        </p:blipFill>
        <p:spPr bwMode="auto">
          <a:xfrm>
            <a:off x="2514600" y="5105400"/>
            <a:ext cx="1012193" cy="1073008"/>
          </a:xfrm>
          <a:prstGeom prst="rect">
            <a:avLst/>
          </a:prstGeom>
          <a:noFill/>
          <a:ln w="9525">
            <a:solidFill>
              <a:schemeClr val="tx1"/>
            </a:solidFill>
            <a:miter lim="800000"/>
            <a:headEnd/>
            <a:tailEnd/>
          </a:ln>
        </p:spPr>
      </p:pic>
      <p:pic>
        <p:nvPicPr>
          <p:cNvPr id="21" name="Picture 3" descr="F:\My Pictures\Ziering\feigl mom 1.jpg"/>
          <p:cNvPicPr>
            <a:picLocks noChangeAspect="1" noChangeArrowheads="1"/>
          </p:cNvPicPr>
          <p:nvPr/>
        </p:nvPicPr>
        <p:blipFill>
          <a:blip r:embed="rId8" cstate="print">
            <a:lum bright="16000"/>
          </a:blip>
          <a:srcRect l="20000" r="22857"/>
          <a:stretch>
            <a:fillRect/>
          </a:stretch>
        </p:blipFill>
        <p:spPr bwMode="auto">
          <a:xfrm>
            <a:off x="3733800" y="5105400"/>
            <a:ext cx="914400" cy="1091045"/>
          </a:xfrm>
          <a:prstGeom prst="rect">
            <a:avLst/>
          </a:prstGeom>
          <a:noFill/>
        </p:spPr>
      </p:pic>
      <p:pic>
        <p:nvPicPr>
          <p:cNvPr id="22" name="Picture 27" descr="69617"/>
          <p:cNvPicPr>
            <a:picLocks noChangeAspect="1" noChangeArrowheads="1"/>
          </p:cNvPicPr>
          <p:nvPr/>
        </p:nvPicPr>
        <p:blipFill>
          <a:blip r:embed="rId9" cstate="print">
            <a:lum bright="19000"/>
          </a:blip>
          <a:srcRect l="19090" t="7555" r="32442"/>
          <a:stretch>
            <a:fillRect/>
          </a:stretch>
        </p:blipFill>
        <p:spPr bwMode="auto">
          <a:xfrm>
            <a:off x="4876800" y="5105400"/>
            <a:ext cx="838200" cy="1089657"/>
          </a:xfrm>
          <a:prstGeom prst="rect">
            <a:avLst/>
          </a:prstGeom>
          <a:noFill/>
          <a:ln w="9525">
            <a:solidFill>
              <a:schemeClr val="tx1"/>
            </a:solidFill>
            <a:miter lim="800000"/>
            <a:headEnd/>
            <a:tailEnd/>
          </a:ln>
        </p:spPr>
      </p:pic>
      <p:pic>
        <p:nvPicPr>
          <p:cNvPr id="23" name="Picture 5" descr="F:\My Pictures\Ziering\feigl family.jpg"/>
          <p:cNvPicPr>
            <a:picLocks noChangeAspect="1" noChangeArrowheads="1"/>
          </p:cNvPicPr>
          <p:nvPr/>
        </p:nvPicPr>
        <p:blipFill>
          <a:blip r:embed="rId10" cstate="print">
            <a:lum bright="14000"/>
          </a:blip>
          <a:srcRect l="3704" t="2222" r="7407"/>
          <a:stretch>
            <a:fillRect/>
          </a:stretch>
        </p:blipFill>
        <p:spPr bwMode="auto">
          <a:xfrm>
            <a:off x="5943600" y="5105400"/>
            <a:ext cx="1447800" cy="1085849"/>
          </a:xfrm>
          <a:prstGeom prst="rect">
            <a:avLst/>
          </a:prstGeom>
          <a:noFill/>
          <a:ln w="6350">
            <a:solidFill>
              <a:schemeClr val="tx1"/>
            </a:solidFill>
          </a:ln>
        </p:spPr>
      </p:pic>
      <p:pic>
        <p:nvPicPr>
          <p:cNvPr id="24" name="Picture 1" descr="F:\My Pictures\Ziering\feigl boy.jpg"/>
          <p:cNvPicPr>
            <a:picLocks noChangeAspect="1" noChangeArrowheads="1"/>
          </p:cNvPicPr>
          <p:nvPr/>
        </p:nvPicPr>
        <p:blipFill>
          <a:blip r:embed="rId11" cstate="print">
            <a:lum bright="8000"/>
          </a:blip>
          <a:srcRect l="8182" r="10000"/>
          <a:stretch>
            <a:fillRect/>
          </a:stretch>
        </p:blipFill>
        <p:spPr bwMode="auto">
          <a:xfrm>
            <a:off x="7620000" y="5105400"/>
            <a:ext cx="1325880" cy="1104900"/>
          </a:xfrm>
          <a:prstGeom prst="rect">
            <a:avLst/>
          </a:prstGeom>
          <a:noFill/>
        </p:spPr>
      </p:pic>
      <p:sp>
        <p:nvSpPr>
          <p:cNvPr id="25" name="Rounded Rectangle 24"/>
          <p:cNvSpPr/>
          <p:nvPr/>
        </p:nvSpPr>
        <p:spPr>
          <a:xfrm>
            <a:off x="381000" y="48768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21: </a:t>
            </a:r>
          </a:p>
          <a:p>
            <a:pPr lvl="0" algn="ctr">
              <a:spcAft>
                <a:spcPts val="0"/>
              </a:spcAft>
            </a:pPr>
            <a:r>
              <a:rPr lang="en-US" sz="1100" dirty="0" smtClean="0">
                <a:solidFill>
                  <a:schemeClr val="tx1"/>
                </a:solidFill>
                <a:hlinkClick r:id="rId12" action="ppaction://hlinkfile"/>
              </a:rPr>
              <a:t>Still Photos</a:t>
            </a:r>
            <a:endParaRPr lang="en-US" sz="1200" i="1" dirty="0" smtClean="0">
              <a:solidFill>
                <a:schemeClr val="tx1"/>
              </a:solidFill>
            </a:endParaRPr>
          </a:p>
        </p:txBody>
      </p:sp>
      <p:sp>
        <p:nvSpPr>
          <p:cNvPr id="26" name="Rounded Rectangle 25"/>
          <p:cNvSpPr/>
          <p:nvPr/>
        </p:nvSpPr>
        <p:spPr>
          <a:xfrm>
            <a:off x="381000" y="55626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rPr>
              <a:t> </a:t>
            </a:r>
            <a:r>
              <a:rPr lang="en-US" sz="1100" dirty="0" smtClean="0">
                <a:solidFill>
                  <a:schemeClr val="tx1"/>
                </a:solidFill>
                <a:hlinkClick r:id="rId13" action="ppaction://hlinkfile"/>
              </a:rPr>
              <a:t>Biography of Peter Feigl</a:t>
            </a:r>
            <a:endParaRPr lang="en-US" sz="1200" i="1" dirty="0" smtClean="0">
              <a:solidFill>
                <a:schemeClr val="tx1"/>
              </a:solidFill>
            </a:endParaRPr>
          </a:p>
        </p:txBody>
      </p:sp>
      <p:cxnSp>
        <p:nvCxnSpPr>
          <p:cNvPr id="27" name="Straight Connector 26"/>
          <p:cNvCxnSpPr/>
          <p:nvPr/>
        </p:nvCxnSpPr>
        <p:spPr>
          <a:xfrm rot="10800000">
            <a:off x="0" y="304800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3" name="Picture 2">
            <a:hlinkClick r:id="rId14"/>
          </p:cNvPr>
          <p:cNvPicPr>
            <a:picLocks noChangeAspect="1" noChangeArrowheads="1"/>
          </p:cNvPicPr>
          <p:nvPr/>
        </p:nvPicPr>
        <p:blipFill>
          <a:blip r:embed="rId15" cstate="print"/>
          <a:srcRect l="1563" t="52084" r="29688" b="25000"/>
          <a:stretch>
            <a:fillRect/>
          </a:stretch>
        </p:blipFill>
        <p:spPr bwMode="auto">
          <a:xfrm>
            <a:off x="5181600" y="1447800"/>
            <a:ext cx="3809999" cy="1102894"/>
          </a:xfrm>
          <a:prstGeom prst="rect">
            <a:avLst/>
          </a:prstGeom>
          <a:noFill/>
          <a:ln w="9525">
            <a:solidFill>
              <a:schemeClr val="tx2"/>
            </a:solidFill>
            <a:miter lim="800000"/>
            <a:headEnd/>
            <a:tailEnd/>
          </a:ln>
        </p:spPr>
      </p:pic>
      <p:sp>
        <p:nvSpPr>
          <p:cNvPr id="34" name="Rounded Rectangle 33"/>
          <p:cNvSpPr/>
          <p:nvPr/>
        </p:nvSpPr>
        <p:spPr>
          <a:xfrm>
            <a:off x="381000" y="14478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19:  </a:t>
            </a:r>
            <a:r>
              <a:rPr lang="en-US" sz="1100" dirty="0" smtClean="0">
                <a:solidFill>
                  <a:schemeClr val="tx1"/>
                </a:solidFill>
                <a:hlinkClick r:id="rId16" action="ppaction://hlinkfile"/>
              </a:rPr>
              <a:t>Departure </a:t>
            </a:r>
            <a:endParaRPr lang="en-US" sz="1200" i="1" dirty="0" smtClean="0">
              <a:solidFill>
                <a:schemeClr val="tx1"/>
              </a:solidFill>
            </a:endParaRPr>
          </a:p>
        </p:txBody>
      </p:sp>
      <p:sp>
        <p:nvSpPr>
          <p:cNvPr id="35" name="Rounded Rectangle 34"/>
          <p:cNvSpPr/>
          <p:nvPr/>
        </p:nvSpPr>
        <p:spPr>
          <a:xfrm>
            <a:off x="1371600" y="2133600"/>
            <a:ext cx="990600" cy="80055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17" action="ppaction://hlinkfile"/>
              </a:rPr>
              <a:t>Translated Quakers’ Letter to OSE</a:t>
            </a:r>
            <a:endParaRPr lang="en-US" sz="1100" dirty="0" smtClean="0">
              <a:solidFill>
                <a:schemeClr val="tx1"/>
              </a:solidFill>
            </a:endParaRPr>
          </a:p>
        </p:txBody>
      </p:sp>
      <p:sp>
        <p:nvSpPr>
          <p:cNvPr id="36" name="Rounded Rectangle 35"/>
          <p:cNvSpPr/>
          <p:nvPr/>
        </p:nvSpPr>
        <p:spPr>
          <a:xfrm>
            <a:off x="152400" y="2133599"/>
            <a:ext cx="1066800" cy="81610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endParaRPr lang="en-US" sz="1100" dirty="0" smtClean="0">
              <a:solidFill>
                <a:schemeClr val="tx1"/>
              </a:solidFill>
            </a:endParaRPr>
          </a:p>
          <a:p>
            <a:pPr lvl="0" algn="ctr">
              <a:spcAft>
                <a:spcPts val="0"/>
              </a:spcAft>
            </a:pPr>
            <a:r>
              <a:rPr lang="en-US" sz="1100" dirty="0" smtClean="0">
                <a:solidFill>
                  <a:schemeClr val="tx1"/>
                </a:solidFill>
              </a:rPr>
              <a:t>View </a:t>
            </a:r>
            <a:r>
              <a:rPr lang="en-US" sz="1100" dirty="0" smtClean="0">
                <a:solidFill>
                  <a:schemeClr val="tx1"/>
                </a:solidFill>
                <a:hlinkClick r:id="rId18" action="ppaction://hlinkfile"/>
              </a:rPr>
              <a:t>Original Quakers’ Letter to OSE</a:t>
            </a:r>
            <a:endParaRPr lang="en-US" sz="1100" dirty="0" smtClean="0">
              <a:solidFill>
                <a:schemeClr val="tx1"/>
              </a:solidFill>
            </a:endParaRPr>
          </a:p>
          <a:p>
            <a:pPr lvl="0" algn="ctr">
              <a:spcAft>
                <a:spcPts val="0"/>
              </a:spcAft>
            </a:pPr>
            <a:endParaRPr lang="en-US" sz="1100" dirty="0" smtClean="0">
              <a:solidFill>
                <a:schemeClr val="tx1"/>
              </a:solidFill>
            </a:endParaRPr>
          </a:p>
        </p:txBody>
      </p:sp>
      <p:cxnSp>
        <p:nvCxnSpPr>
          <p:cNvPr id="43" name="Straight Connector 42"/>
          <p:cNvCxnSpPr/>
          <p:nvPr/>
        </p:nvCxnSpPr>
        <p:spPr>
          <a:xfrm rot="10800000">
            <a:off x="0" y="480060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8" name="Picture 3"/>
          <p:cNvPicPr>
            <a:picLocks noChangeAspect="1" noChangeArrowheads="1"/>
          </p:cNvPicPr>
          <p:nvPr/>
        </p:nvPicPr>
        <p:blipFill>
          <a:blip r:embed="rId19" cstate="print"/>
          <a:srcRect l="17969" t="30208" r="21094" b="29167"/>
          <a:stretch>
            <a:fillRect/>
          </a:stretch>
        </p:blipFill>
        <p:spPr bwMode="auto">
          <a:xfrm>
            <a:off x="2514600" y="1371600"/>
            <a:ext cx="2590800" cy="1295400"/>
          </a:xfrm>
          <a:prstGeom prst="rect">
            <a:avLst/>
          </a:prstGeom>
          <a:noFill/>
          <a:ln w="9525">
            <a:solidFill>
              <a:schemeClr val="tx2"/>
            </a:solidFill>
            <a:miter lim="800000"/>
            <a:headEnd/>
            <a:tailEnd/>
          </a:ln>
        </p:spPr>
      </p:pic>
      <p:sp>
        <p:nvSpPr>
          <p:cNvPr id="30" name="Footer Placeholder 12"/>
          <p:cNvSpPr txBox="1">
            <a:spLocks/>
          </p:cNvSpPr>
          <p:nvPr/>
        </p:nvSpPr>
        <p:spPr bwMode="auto">
          <a:xfrm>
            <a:off x="46482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15</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1" name="Rectangle 30"/>
          <p:cNvSpPr/>
          <p:nvPr/>
        </p:nvSpPr>
        <p:spPr>
          <a:xfrm>
            <a:off x="3505200" y="304800"/>
            <a:ext cx="39549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Conclusion</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Additional Resources </a:t>
            </a:r>
            <a:endParaRPr lang="en-US" sz="3600" dirty="0"/>
          </a:p>
        </p:txBody>
      </p:sp>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sp>
        <p:nvSpPr>
          <p:cNvPr id="23555" name="Text Box 3"/>
          <p:cNvSpPr txBox="1">
            <a:spLocks noChangeArrowheads="1"/>
          </p:cNvSpPr>
          <p:nvPr/>
        </p:nvSpPr>
        <p:spPr bwMode="auto">
          <a:xfrm>
            <a:off x="1295400" y="1295400"/>
            <a:ext cx="7086600" cy="487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chemeClr val="tx1"/>
                </a:solidFill>
                <a:effectLst/>
                <a:latin typeface="Calibri" pitchFamily="34" charset="0"/>
              </a:rPr>
              <a:t>Related Articles</a:t>
            </a:r>
            <a:r>
              <a:rPr kumimoji="0" lang="en-US" sz="14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“France,” </a:t>
            </a:r>
            <a:r>
              <a:rPr kumimoji="0" lang="en-US" sz="1400" b="0" i="1" u="none" strike="noStrike" cap="none" normalizeH="0" baseline="0" dirty="0" smtClean="0">
                <a:ln>
                  <a:noFill/>
                </a:ln>
                <a:solidFill>
                  <a:schemeClr val="tx1"/>
                </a:solidFill>
                <a:effectLst/>
                <a:latin typeface="Calibri" pitchFamily="34" charset="0"/>
              </a:rPr>
              <a:t>Holocaust Encyclopedia</a:t>
            </a:r>
            <a:r>
              <a:rPr kumimoji="0" lang="en-US" sz="1400" b="0" i="0" u="none" strike="noStrike" cap="none" normalizeH="0" baseline="0" dirty="0" smtClean="0">
                <a:ln>
                  <a:noFill/>
                </a:ln>
                <a:solidFill>
                  <a:schemeClr val="tx1"/>
                </a:solidFill>
                <a:effectLst/>
                <a:latin typeface="Calibri" pitchFamily="34" charset="0"/>
              </a:rPr>
              <a:t>, United States Holocaust Memorial Museum, </a:t>
            </a:r>
            <a:r>
              <a:rPr kumimoji="0" lang="en-US" sz="1400" b="0" i="0" u="none" strike="noStrike" cap="none" normalizeH="0" baseline="0" dirty="0" smtClean="0">
                <a:ln>
                  <a:noFill/>
                </a:ln>
                <a:solidFill>
                  <a:schemeClr val="tx1"/>
                </a:solidFill>
                <a:effectLst/>
                <a:latin typeface="Calibri" pitchFamily="34" charset="0"/>
                <a:hlinkClick r:id="rId6"/>
              </a:rPr>
              <a:t>http://www.ushmm.org/wlc/article.php?lang=en&amp;ModuleId=10005429</a:t>
            </a:r>
            <a:r>
              <a:rPr kumimoji="0" lang="en-US" sz="1400" b="0" i="0" u="none" strike="noStrike" cap="none" normalizeH="0" baseline="0" dirty="0" smtClean="0">
                <a:ln>
                  <a:noFill/>
                </a:ln>
                <a:solidFill>
                  <a:schemeClr val="tx1"/>
                </a:solidFill>
                <a:effectLst/>
                <a:latin typeface="Calibri" pitchFamily="34" charset="0"/>
              </a:rPr>
              <a:t> </a:t>
            </a:r>
          </a:p>
          <a:p>
            <a:pPr>
              <a:spcAft>
                <a:spcPts val="1000"/>
              </a:spcAft>
            </a:pPr>
            <a:r>
              <a:rPr lang="en-US" sz="1400" dirty="0" smtClean="0">
                <a:latin typeface="Calibri" pitchFamily="34" charset="0"/>
              </a:rPr>
              <a:t>“Quakers,” </a:t>
            </a:r>
            <a:r>
              <a:rPr lang="en-US" sz="1400" i="1" dirty="0" smtClean="0">
                <a:latin typeface="Calibri" pitchFamily="34" charset="0"/>
              </a:rPr>
              <a:t>Holocaust Encyclopedia</a:t>
            </a:r>
            <a:r>
              <a:rPr lang="en-US" sz="1400" dirty="0" smtClean="0">
                <a:latin typeface="Calibri" pitchFamily="34" charset="0"/>
              </a:rPr>
              <a:t>, United States Holocaust Memorial Museum,” </a:t>
            </a:r>
            <a:r>
              <a:rPr lang="en-US" sz="1400" dirty="0" smtClean="0">
                <a:latin typeface="Calibri" pitchFamily="34" charset="0"/>
                <a:hlinkClick r:id="rId7"/>
              </a:rPr>
              <a:t>http://www.ushmm.org/wlc/article.php?lang=en&amp;ModuleId=10005212</a:t>
            </a:r>
            <a:r>
              <a:rPr lang="en-US" sz="1400" dirty="0" smtClean="0">
                <a:latin typeface="Calibri" pitchFamily="34" charset="0"/>
              </a:rPr>
              <a:t> </a:t>
            </a:r>
          </a:p>
          <a:p>
            <a:pPr>
              <a:spcAft>
                <a:spcPts val="1000"/>
              </a:spcAft>
            </a:pPr>
            <a:r>
              <a:rPr lang="en-US" sz="1400" dirty="0" smtClean="0">
                <a:latin typeface="Calibri" pitchFamily="34" charset="0"/>
              </a:rPr>
              <a:t>“Drancy,” Holocaust Encyclopedia, United States Holocaust Memorial Museum, </a:t>
            </a:r>
            <a:r>
              <a:rPr lang="en-US" sz="1400" dirty="0" smtClean="0">
                <a:latin typeface="Calibri" pitchFamily="34" charset="0"/>
                <a:hlinkClick r:id="rId8"/>
              </a:rPr>
              <a:t>http://www.ushmm.org/wlc/article.php?lang=en&amp;ModuleId=10005215</a:t>
            </a:r>
            <a:r>
              <a:rPr lang="en-US" sz="1400" dirty="0" smtClean="0">
                <a:latin typeface="Calibri" pitchFamily="34" charset="0"/>
              </a:rPr>
              <a:t> </a:t>
            </a:r>
          </a:p>
          <a:p>
            <a:pPr lvl="0">
              <a:spcAft>
                <a:spcPts val="1000"/>
              </a:spcAft>
            </a:pPr>
            <a:r>
              <a:rPr lang="en-US" sz="1400" dirty="0" smtClean="0">
                <a:latin typeface="Calibri" pitchFamily="34" charset="0"/>
              </a:rPr>
              <a:t>“Le </a:t>
            </a:r>
            <a:r>
              <a:rPr lang="en-US" sz="1400" dirty="0" err="1" smtClean="0">
                <a:latin typeface="Calibri" pitchFamily="34" charset="0"/>
              </a:rPr>
              <a:t>Chambon</a:t>
            </a:r>
            <a:r>
              <a:rPr lang="en-US" sz="1400" dirty="0" smtClean="0">
                <a:latin typeface="Calibri" pitchFamily="34" charset="0"/>
              </a:rPr>
              <a:t>-Sur-</a:t>
            </a:r>
            <a:r>
              <a:rPr lang="en-US" sz="1400" dirty="0" err="1" smtClean="0">
                <a:latin typeface="Calibri" pitchFamily="34" charset="0"/>
              </a:rPr>
              <a:t>Lignon</a:t>
            </a:r>
            <a:r>
              <a:rPr lang="en-US" sz="1400" dirty="0" smtClean="0">
                <a:latin typeface="Calibri" pitchFamily="34" charset="0"/>
              </a:rPr>
              <a:t>,” </a:t>
            </a:r>
            <a:r>
              <a:rPr lang="en-US" sz="1400" i="1" dirty="0" smtClean="0">
                <a:latin typeface="Calibri" pitchFamily="34" charset="0"/>
              </a:rPr>
              <a:t>Holocaust Encyclopedia</a:t>
            </a:r>
            <a:r>
              <a:rPr lang="en-US" sz="1400" dirty="0" smtClean="0">
                <a:latin typeface="Calibri" pitchFamily="34" charset="0"/>
              </a:rPr>
              <a:t>, United States Holocaust Memorial Museum, </a:t>
            </a:r>
            <a:r>
              <a:rPr lang="en-US" sz="1400" dirty="0" smtClean="0">
                <a:latin typeface="Calibri" pitchFamily="34" charset="0"/>
                <a:hlinkClick r:id="rId9"/>
              </a:rPr>
              <a:t>http://www.ushmm.org/wlc/article.php?lang=en&amp;ModuleId=10007518</a:t>
            </a:r>
            <a:r>
              <a:rPr lang="en-US" sz="1400" dirty="0" smtClean="0">
                <a:latin typeface="Calibri" pitchFamily="34" charset="0"/>
              </a:rPr>
              <a:t> </a:t>
            </a:r>
          </a:p>
          <a:p>
            <a:pPr lvl="0">
              <a:spcAft>
                <a:spcPts val="1000"/>
              </a:spcAft>
            </a:pPr>
            <a:r>
              <a:rPr lang="en-US" sz="1400" dirty="0" smtClean="0">
                <a:latin typeface="Calibri" pitchFamily="34" charset="0"/>
              </a:rPr>
              <a:t>“Martin </a:t>
            </a:r>
            <a:r>
              <a:rPr lang="en-US" sz="1400" dirty="0" err="1" smtClean="0">
                <a:latin typeface="Calibri" pitchFamily="34" charset="0"/>
              </a:rPr>
              <a:t>Niemöller</a:t>
            </a:r>
            <a:r>
              <a:rPr lang="en-US" sz="1400" dirty="0" smtClean="0">
                <a:latin typeface="Calibri" pitchFamily="34" charset="0"/>
              </a:rPr>
              <a:t>:  First They Came for the Socialists…,” </a:t>
            </a:r>
            <a:r>
              <a:rPr lang="en-US" sz="1400" i="1" dirty="0" smtClean="0">
                <a:latin typeface="Calibri" pitchFamily="34" charset="0"/>
              </a:rPr>
              <a:t>Holocaust Encyclopedia</a:t>
            </a:r>
            <a:r>
              <a:rPr lang="en-US" sz="1400" dirty="0" smtClean="0">
                <a:latin typeface="Calibri" pitchFamily="34" charset="0"/>
              </a:rPr>
              <a:t>, United States Holocaust Memorial Museum, </a:t>
            </a:r>
            <a:r>
              <a:rPr lang="en-US" sz="1400" dirty="0" smtClean="0">
                <a:latin typeface="Calibri" pitchFamily="34" charset="0"/>
                <a:hlinkClick r:id="rId10"/>
              </a:rPr>
              <a:t>http://www.ushmm.org/wlc/article.php?lang=en&amp;ModuleId=10007392</a:t>
            </a:r>
            <a:r>
              <a:rPr lang="en-US" sz="1400" dirty="0" smtClean="0">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chemeClr val="tx1"/>
                </a:solidFill>
                <a:effectLst/>
                <a:latin typeface="Calibri" pitchFamily="34" charset="0"/>
              </a:rPr>
              <a:t>Related Maps</a:t>
            </a:r>
            <a:r>
              <a:rPr kumimoji="0" lang="en-US" sz="1400" b="0" i="0" u="none" strike="noStrike" cap="none" normalizeH="0" baseline="0" dirty="0" smtClean="0">
                <a:ln>
                  <a:noFill/>
                </a:ln>
                <a:solidFill>
                  <a:schemeClr val="tx1"/>
                </a:solidFill>
                <a:effectLst/>
                <a:latin typeface="Calibri" pitchFamily="34" charset="0"/>
              </a:rPr>
              <a:t>:</a:t>
            </a:r>
          </a:p>
          <a:p>
            <a:pPr>
              <a:spcAft>
                <a:spcPts val="1000"/>
              </a:spcAft>
            </a:pPr>
            <a:r>
              <a:rPr lang="en-US" sz="1400" dirty="0" smtClean="0">
                <a:latin typeface="Calibri" pitchFamily="34" charset="0"/>
              </a:rPr>
              <a:t>Camps in France, 1942, United States Holocaust Memorial Museum, </a:t>
            </a:r>
            <a:r>
              <a:rPr lang="en-US" sz="1400" dirty="0" smtClean="0">
                <a:latin typeface="Calibri" pitchFamily="34" charset="0"/>
                <a:hlinkClick r:id="rId11"/>
              </a:rPr>
              <a:t>http://www.ushmm.org/wlc/media_nm.php?lang=en&amp;ModuleId=10005429&amp;MediaId=365</a:t>
            </a:r>
            <a:r>
              <a:rPr lang="en-US" sz="1400" dirty="0" smtClean="0">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Major Deportations from France, 1942-1944, United States Holocaust Memorial Museum,  </a:t>
            </a:r>
            <a:r>
              <a:rPr kumimoji="0" lang="en-US" sz="1400" b="0" i="0" u="none" strike="noStrike" cap="none" normalizeH="0" baseline="0" dirty="0" smtClean="0">
                <a:ln>
                  <a:noFill/>
                </a:ln>
                <a:solidFill>
                  <a:schemeClr val="tx1"/>
                </a:solidFill>
                <a:effectLst/>
                <a:latin typeface="Calibri" pitchFamily="34" charset="0"/>
                <a:hlinkClick r:id="rId12"/>
              </a:rPr>
              <a:t>http://www.ushmm.org/wlc/media_nm.php?lang=en&amp;ModuleId=10005429&amp;MediaId=1277</a:t>
            </a:r>
            <a:r>
              <a:rPr kumimoji="0" lang="en-US" sz="1400" b="0"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Footer Placeholder 12"/>
          <p:cNvSpPr txBox="1">
            <a:spLocks/>
          </p:cNvSpPr>
          <p:nvPr/>
        </p:nvSpPr>
        <p:spPr bwMode="auto">
          <a:xfrm>
            <a:off x="38100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16</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81000" y="1524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cxnSp>
        <p:nvCxnSpPr>
          <p:cNvPr id="19" name="Straight Connector 18"/>
          <p:cNvCxnSpPr/>
          <p:nvPr/>
        </p:nvCxnSpPr>
        <p:spPr>
          <a:xfrm rot="5400000">
            <a:off x="-14478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057400" y="1447800"/>
            <a:ext cx="662940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Slide 2: Diary Image, ©United States Holocaust Memorial Museum*, Peter Feigl Collection</a:t>
            </a:r>
          </a:p>
          <a:p>
            <a:r>
              <a:rPr lang="en-US" sz="1200" dirty="0" smtClean="0"/>
              <a:t>Slide 3: Diary Image, ©United States Holocaust Memorial Museum*, Peter Feigl Collection</a:t>
            </a:r>
          </a:p>
          <a:p>
            <a:r>
              <a:rPr lang="en-US" sz="1200" dirty="0" smtClean="0"/>
              <a:t>Slides 3, 5-14, Text reprinted with permission from </a:t>
            </a:r>
            <a:r>
              <a:rPr lang="en-US" sz="1200" i="1" dirty="0" smtClean="0"/>
              <a:t>Salvaged Pages</a:t>
            </a:r>
            <a:r>
              <a:rPr lang="en-US" sz="1200" dirty="0" smtClean="0"/>
              <a:t>, Alexandra </a:t>
            </a:r>
            <a:r>
              <a:rPr lang="en-US" sz="1200" dirty="0" err="1" smtClean="0"/>
              <a:t>Zapruder</a:t>
            </a:r>
            <a:r>
              <a:rPr lang="en-US" sz="1200" dirty="0" smtClean="0"/>
              <a:t>, Yale University Press, 2002</a:t>
            </a:r>
          </a:p>
          <a:p>
            <a:r>
              <a:rPr lang="en-US" sz="1200" dirty="0" smtClean="0"/>
              <a:t>Slide 5: Original and Translated Swiss Red Cross Letters, and Translated Oral History Transcript courtesy of Peter Feigl</a:t>
            </a:r>
          </a:p>
          <a:p>
            <a:r>
              <a:rPr lang="en-US" sz="1200" dirty="0" smtClean="0">
                <a:solidFill>
                  <a:srgbClr val="FF0000"/>
                </a:solidFill>
              </a:rPr>
              <a:t>Slide 6: Excerpt from "Memorial to the Jews Deported from France 1942-1944" by Serge </a:t>
            </a:r>
            <a:r>
              <a:rPr lang="en-US" sz="1200" dirty="0" err="1" smtClean="0">
                <a:solidFill>
                  <a:srgbClr val="FF0000"/>
                </a:solidFill>
              </a:rPr>
              <a:t>Klarsfeld</a:t>
            </a:r>
            <a:r>
              <a:rPr lang="en-US" sz="1200" dirty="0" smtClean="0">
                <a:solidFill>
                  <a:srgbClr val="FF0000"/>
                </a:solidFill>
              </a:rPr>
              <a:t>. Published by the </a:t>
            </a:r>
            <a:r>
              <a:rPr lang="en-US" sz="1200" dirty="0" err="1" smtClean="0">
                <a:solidFill>
                  <a:srgbClr val="FF0000"/>
                </a:solidFill>
              </a:rPr>
              <a:t>Beate</a:t>
            </a:r>
            <a:r>
              <a:rPr lang="en-US" sz="1200" dirty="0" smtClean="0">
                <a:solidFill>
                  <a:srgbClr val="FF0000"/>
                </a:solidFill>
              </a:rPr>
              <a:t> </a:t>
            </a:r>
            <a:r>
              <a:rPr lang="en-US" sz="1200" dirty="0" err="1" smtClean="0">
                <a:solidFill>
                  <a:srgbClr val="FF0000"/>
                </a:solidFill>
              </a:rPr>
              <a:t>Klarsfeld</a:t>
            </a:r>
            <a:r>
              <a:rPr lang="en-US" sz="1200" dirty="0" smtClean="0">
                <a:solidFill>
                  <a:srgbClr val="FF0000"/>
                </a:solidFill>
              </a:rPr>
              <a:t> Foundation in 1983.</a:t>
            </a:r>
          </a:p>
          <a:p>
            <a:r>
              <a:rPr lang="en-US" sz="1200" dirty="0" smtClean="0">
                <a:solidFill>
                  <a:schemeClr val="tx1"/>
                </a:solidFill>
              </a:rPr>
              <a:t>Slide 7: Original and Translated French Emigration Request,  Deputy Prefect’s Request, and Prefect’s Response Letters courtesy of Peter Feigl</a:t>
            </a:r>
          </a:p>
          <a:p>
            <a:r>
              <a:rPr lang="en-US" sz="1200" dirty="0" smtClean="0">
                <a:solidFill>
                  <a:schemeClr val="tx1"/>
                </a:solidFill>
              </a:rPr>
              <a:t>Slide 8: Original and Translated Letter to the Quakers courtesy of Peter Feigl</a:t>
            </a:r>
          </a:p>
          <a:p>
            <a:r>
              <a:rPr lang="en-US" sz="1200" dirty="0" smtClean="0">
                <a:solidFill>
                  <a:schemeClr val="tx1"/>
                </a:solidFill>
              </a:rPr>
              <a:t>Slide 9: Photo of Les </a:t>
            </a:r>
            <a:r>
              <a:rPr lang="en-US" sz="1200" dirty="0" err="1" smtClean="0">
                <a:solidFill>
                  <a:schemeClr val="tx1"/>
                </a:solidFill>
              </a:rPr>
              <a:t>Caillols</a:t>
            </a:r>
            <a:r>
              <a:rPr lang="en-US" sz="1200" dirty="0" smtClean="0">
                <a:solidFill>
                  <a:schemeClr val="tx1"/>
                </a:solidFill>
              </a:rPr>
              <a:t> </a:t>
            </a:r>
            <a:r>
              <a:rPr lang="en-US" sz="1200" dirty="0" err="1" smtClean="0">
                <a:solidFill>
                  <a:schemeClr val="tx1"/>
                </a:solidFill>
              </a:rPr>
              <a:t>Goup</a:t>
            </a:r>
            <a:r>
              <a:rPr lang="en-US" sz="1200" dirty="0" smtClean="0">
                <a:solidFill>
                  <a:schemeClr val="tx1"/>
                </a:solidFill>
              </a:rPr>
              <a:t> and  of Peter at Les </a:t>
            </a:r>
            <a:r>
              <a:rPr lang="en-US" sz="1200" dirty="0" err="1" smtClean="0">
                <a:solidFill>
                  <a:schemeClr val="tx1"/>
                </a:solidFill>
              </a:rPr>
              <a:t>Caillols</a:t>
            </a:r>
            <a:r>
              <a:rPr lang="en-US" sz="1200" dirty="0" smtClean="0">
                <a:solidFill>
                  <a:schemeClr val="tx1"/>
                </a:solidFill>
              </a:rPr>
              <a:t> courtesy of Peter Feigl</a:t>
            </a:r>
          </a:p>
          <a:p>
            <a:r>
              <a:rPr lang="en-US" sz="1200" dirty="0" smtClean="0">
                <a:solidFill>
                  <a:schemeClr val="tx1"/>
                </a:solidFill>
              </a:rPr>
              <a:t>Slide 10: Photos of Les </a:t>
            </a:r>
            <a:r>
              <a:rPr lang="en-US" sz="1200" dirty="0" err="1" smtClean="0">
                <a:solidFill>
                  <a:schemeClr val="tx1"/>
                </a:solidFill>
              </a:rPr>
              <a:t>Grillons</a:t>
            </a:r>
            <a:r>
              <a:rPr lang="en-US" sz="1200" dirty="0" smtClean="0">
                <a:solidFill>
                  <a:schemeClr val="tx1"/>
                </a:solidFill>
              </a:rPr>
              <a:t>, 1943  Peter in School,</a:t>
            </a:r>
            <a:r>
              <a:rPr lang="en-US" sz="1200" dirty="0" smtClean="0">
                <a:solidFill>
                  <a:srgbClr val="FF0000"/>
                </a:solidFill>
              </a:rPr>
              <a:t> </a:t>
            </a:r>
            <a:r>
              <a:rPr lang="en-US" sz="1200" dirty="0" smtClean="0">
                <a:solidFill>
                  <a:schemeClr val="tx1"/>
                </a:solidFill>
              </a:rPr>
              <a:t>1943; photo of Daniel </a:t>
            </a:r>
            <a:r>
              <a:rPr lang="en-US" sz="1200" dirty="0" err="1" smtClean="0">
                <a:solidFill>
                  <a:schemeClr val="tx1"/>
                </a:solidFill>
              </a:rPr>
              <a:t>Trocmé</a:t>
            </a:r>
            <a:r>
              <a:rPr lang="en-US" sz="1200" dirty="0" smtClean="0">
                <a:solidFill>
                  <a:schemeClr val="tx1"/>
                </a:solidFill>
              </a:rPr>
              <a:t>, ©United States Holocaust Memorial Museum*, </a:t>
            </a:r>
            <a:r>
              <a:rPr lang="en-US" sz="1200" dirty="0" smtClean="0"/>
              <a:t>Peter Feigl Collection</a:t>
            </a:r>
            <a:endParaRPr lang="en-US" sz="1200" dirty="0" smtClean="0">
              <a:solidFill>
                <a:schemeClr val="tx1"/>
              </a:solidFill>
            </a:endParaRPr>
          </a:p>
          <a:p>
            <a:r>
              <a:rPr lang="en-US" sz="1200" dirty="0" smtClean="0">
                <a:solidFill>
                  <a:schemeClr val="tx1"/>
                </a:solidFill>
              </a:rPr>
              <a:t>Slide  11: Diary Image, ©United States Holocaust Memorial Museum*, Peter Feigl Collection</a:t>
            </a:r>
          </a:p>
          <a:p>
            <a:r>
              <a:rPr lang="en-US" sz="1200" dirty="0" smtClean="0">
                <a:solidFill>
                  <a:schemeClr val="tx1"/>
                </a:solidFill>
              </a:rPr>
              <a:t>Slide 13:  Two Diary Images, ©United States Holocaust Memorial Museum*</a:t>
            </a:r>
            <a:r>
              <a:rPr lang="en-US" sz="1200" dirty="0" smtClean="0"/>
              <a:t>, Peter Feigl Collection </a:t>
            </a:r>
            <a:r>
              <a:rPr lang="en-US" sz="1200" dirty="0" smtClean="0">
                <a:solidFill>
                  <a:schemeClr val="tx1"/>
                </a:solidFill>
              </a:rPr>
              <a:t>;  Original and Translated Swiss Interrogation Report courtesy of Peter Feigl</a:t>
            </a:r>
          </a:p>
          <a:p>
            <a:r>
              <a:rPr lang="en-US" sz="1200" dirty="0" smtClean="0">
                <a:solidFill>
                  <a:schemeClr val="tx1"/>
                </a:solidFill>
              </a:rPr>
              <a:t>Slide 15: Original and Translated Quaker Letter to OSE courtesy of Peter Feigl; </a:t>
            </a:r>
            <a:r>
              <a:rPr lang="en-US" sz="1200" dirty="0" smtClean="0">
                <a:solidFill>
                  <a:srgbClr val="FF0000"/>
                </a:solidFill>
              </a:rPr>
              <a:t>Image of  </a:t>
            </a:r>
            <a:r>
              <a:rPr lang="en-US" sz="1200" i="1" dirty="0" smtClean="0">
                <a:solidFill>
                  <a:srgbClr val="FF0000"/>
                </a:solidFill>
              </a:rPr>
              <a:t>SS</a:t>
            </a:r>
            <a:r>
              <a:rPr lang="en-US" sz="1200" dirty="0" smtClean="0">
                <a:solidFill>
                  <a:srgbClr val="FF0000"/>
                </a:solidFill>
              </a:rPr>
              <a:t> </a:t>
            </a:r>
            <a:r>
              <a:rPr lang="en-US" sz="1200" i="1" dirty="0" smtClean="0">
                <a:solidFill>
                  <a:srgbClr val="FF0000"/>
                </a:solidFill>
              </a:rPr>
              <a:t>Marine Flasher </a:t>
            </a:r>
            <a:r>
              <a:rPr lang="en-US" sz="1200" dirty="0" smtClean="0">
                <a:solidFill>
                  <a:srgbClr val="FF0000"/>
                </a:solidFill>
              </a:rPr>
              <a:t>Passenger Manifest and image of passenger #791  (Peter Feigl) courtesy of  Immigrants Ships Transcribers Guild 1900s-Volume 9, 11 February 1946, transcribed in 1997</a:t>
            </a:r>
          </a:p>
          <a:p>
            <a:r>
              <a:rPr lang="en-US" sz="1200" dirty="0" smtClean="0">
                <a:solidFill>
                  <a:schemeClr val="tx1"/>
                </a:solidFill>
              </a:rPr>
              <a:t>Back cover—Photo of Peter in </a:t>
            </a:r>
            <a:r>
              <a:rPr lang="en-US" sz="1200" dirty="0" err="1" smtClean="0">
                <a:solidFill>
                  <a:schemeClr val="tx1"/>
                </a:solidFill>
              </a:rPr>
              <a:t>Auch</a:t>
            </a:r>
            <a:r>
              <a:rPr lang="en-US" sz="1200" dirty="0" smtClean="0">
                <a:solidFill>
                  <a:schemeClr val="tx1"/>
                </a:solidFill>
              </a:rPr>
              <a:t>, circa 1941 and Peter in </a:t>
            </a:r>
            <a:r>
              <a:rPr lang="en-US" sz="1200" dirty="0" err="1" smtClean="0">
                <a:solidFill>
                  <a:schemeClr val="tx1"/>
                </a:solidFill>
              </a:rPr>
              <a:t>Auch</a:t>
            </a:r>
            <a:r>
              <a:rPr lang="en-US" sz="1200" dirty="0" smtClean="0">
                <a:solidFill>
                  <a:schemeClr val="tx1"/>
                </a:solidFill>
              </a:rPr>
              <a:t> 2005, courtesy of Peter </a:t>
            </a:r>
            <a:r>
              <a:rPr lang="en-US" sz="1200" dirty="0" err="1" smtClean="0">
                <a:solidFill>
                  <a:schemeClr val="tx1"/>
                </a:solidFill>
              </a:rPr>
              <a:t>Feigl</a:t>
            </a:r>
            <a:endParaRPr lang="en-US" sz="1200" dirty="0" smtClean="0">
              <a:solidFill>
                <a:srgbClr val="FF0000"/>
              </a:solidFill>
            </a:endParaRPr>
          </a:p>
          <a:p>
            <a:r>
              <a:rPr lang="en-US" sz="1200" i="1" dirty="0" smtClean="0">
                <a:solidFill>
                  <a:srgbClr val="FF0000"/>
                </a:solidFill>
              </a:rPr>
              <a:t>(Note: Copies of  some of the original documents from French archives  were obtained through research by Gisele </a:t>
            </a:r>
            <a:r>
              <a:rPr lang="en-US" sz="1200" i="1" dirty="0" err="1" smtClean="0">
                <a:solidFill>
                  <a:srgbClr val="FF0000"/>
                </a:solidFill>
              </a:rPr>
              <a:t>Polya-Somogyi</a:t>
            </a:r>
            <a:r>
              <a:rPr lang="en-US" sz="1200" i="1" dirty="0" smtClean="0">
                <a:solidFill>
                  <a:srgbClr val="FF0000"/>
                </a:solidFill>
              </a:rPr>
              <a:t>)</a:t>
            </a:r>
          </a:p>
          <a:p>
            <a:endParaRPr lang="en-US" sz="1200" dirty="0" smtClean="0">
              <a:solidFill>
                <a:srgbClr val="FF0000"/>
              </a:solidFill>
            </a:endParaRPr>
          </a:p>
        </p:txBody>
      </p:sp>
      <p:sp>
        <p:nvSpPr>
          <p:cNvPr id="11" name="Footer Placeholder 12"/>
          <p:cNvSpPr txBox="1">
            <a:spLocks/>
          </p:cNvSpPr>
          <p:nvPr/>
        </p:nvSpPr>
        <p:spPr bwMode="auto">
          <a:xfrm>
            <a:off x="44196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17</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3" name="TextBox 12"/>
          <p:cNvSpPr txBox="1"/>
          <p:nvPr/>
        </p:nvSpPr>
        <p:spPr>
          <a:xfrm>
            <a:off x="2057400" y="381000"/>
            <a:ext cx="662940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t>(Working) Image and Text Credit Page for Pre-Publication Draft of PowerPoint</a:t>
            </a:r>
            <a:endParaRPr lang="en-US" sz="1400" dirty="0"/>
          </a:p>
        </p:txBody>
      </p:sp>
      <p:sp>
        <p:nvSpPr>
          <p:cNvPr id="14" name="TextBox 13"/>
          <p:cNvSpPr txBox="1"/>
          <p:nvPr/>
        </p:nvSpPr>
        <p:spPr>
          <a:xfrm>
            <a:off x="2057400" y="762000"/>
            <a:ext cx="6629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smtClean="0"/>
              <a:t>This PowerPoint and the materials contained within it represent a pre-publication copy of a online project under development by the USC </a:t>
            </a:r>
            <a:r>
              <a:rPr lang="en-US" sz="1200" dirty="0" err="1" smtClean="0"/>
              <a:t>Shoah</a:t>
            </a:r>
            <a:r>
              <a:rPr lang="en-US" sz="1200" dirty="0" smtClean="0"/>
              <a:t> Foundation Institute. Because it is still a work in progress, please regard this as a preview copy not intended for distribution.   </a:t>
            </a:r>
            <a:endParaRPr lang="en-US" sz="1200" dirty="0"/>
          </a:p>
        </p:txBody>
      </p:sp>
      <p:sp>
        <p:nvSpPr>
          <p:cNvPr id="12" name="Text Box 2"/>
          <p:cNvSpPr txBox="1">
            <a:spLocks noChangeArrowheads="1"/>
          </p:cNvSpPr>
          <p:nvPr/>
        </p:nvSpPr>
        <p:spPr bwMode="auto">
          <a:xfrm>
            <a:off x="2057400" y="5867400"/>
            <a:ext cx="6629400" cy="381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rPr>
              <a:t>*The views or opinions expressed in this </a:t>
            </a:r>
            <a:r>
              <a:rPr kumimoji="0" lang="en-US" sz="900" b="0" i="0" u="none" strike="noStrike" cap="none" normalizeH="0" dirty="0" smtClean="0">
                <a:ln>
                  <a:noFill/>
                </a:ln>
                <a:solidFill>
                  <a:schemeClr val="tx1"/>
                </a:solidFill>
                <a:effectLst/>
                <a:latin typeface="Calibri" pitchFamily="34" charset="0"/>
              </a:rPr>
              <a:t> lesson plan </a:t>
            </a:r>
            <a:r>
              <a:rPr kumimoji="0" lang="en-US" sz="900" b="0" i="0" u="none" strike="noStrike" cap="none" normalizeH="0" baseline="0" dirty="0" smtClean="0">
                <a:ln>
                  <a:noFill/>
                </a:ln>
                <a:solidFill>
                  <a:schemeClr val="tx1"/>
                </a:solidFill>
                <a:effectLst/>
                <a:latin typeface="Calibri" pitchFamily="34" charset="0"/>
              </a:rPr>
              <a:t> and the context in which the images are</a:t>
            </a:r>
            <a:r>
              <a:rPr kumimoji="0" lang="en-US" sz="900" b="0" i="0" u="none" strike="noStrike" cap="none" normalizeH="0" dirty="0" smtClean="0">
                <a:ln>
                  <a:noFill/>
                </a:ln>
                <a:solidFill>
                  <a:schemeClr val="tx1"/>
                </a:solidFill>
                <a:effectLst/>
                <a:latin typeface="Calibri" pitchFamily="34" charset="0"/>
              </a:rPr>
              <a:t> </a:t>
            </a:r>
            <a:r>
              <a:rPr kumimoji="0" lang="en-US" sz="900" b="0" i="0" u="none" strike="noStrike" cap="none" normalizeH="0" baseline="0" dirty="0" smtClean="0">
                <a:ln>
                  <a:noFill/>
                </a:ln>
                <a:solidFill>
                  <a:schemeClr val="tx1"/>
                </a:solidFill>
                <a:effectLst/>
                <a:latin typeface="Calibri" pitchFamily="34" charset="0"/>
              </a:rPr>
              <a:t>used do not necessarily reflect the views or policy of, nor imply approval or endorsement by, the United States Holocaust Memorial Museum.</a:t>
            </a:r>
            <a:endParaRPr kumimoji="0" lang="en-US"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pic>
        <p:nvPicPr>
          <p:cNvPr id="31745" name="Picture 1" descr="Peter and his family_edited"/>
          <p:cNvPicPr>
            <a:picLocks noChangeAspect="1" noChangeArrowheads="1"/>
          </p:cNvPicPr>
          <p:nvPr/>
        </p:nvPicPr>
        <p:blipFill>
          <a:blip r:embed="rId5" cstate="print">
            <a:grayscl/>
          </a:blip>
          <a:srcRect/>
          <a:stretch>
            <a:fillRect/>
          </a:stretch>
        </p:blipFill>
        <p:spPr bwMode="auto">
          <a:xfrm>
            <a:off x="109785150" y="110585250"/>
            <a:ext cx="2236788" cy="1489075"/>
          </a:xfrm>
          <a:prstGeom prst="rect">
            <a:avLst/>
          </a:prstGeom>
          <a:noFill/>
          <a:ln w="25400" algn="in">
            <a:solidFill>
              <a:srgbClr val="000000"/>
            </a:solidFill>
            <a:miter lim="800000"/>
            <a:headEnd/>
            <a:tailEnd/>
          </a:ln>
        </p:spPr>
      </p:pic>
      <p:pic>
        <p:nvPicPr>
          <p:cNvPr id="31747" name="Picture 3" descr="peter feigl"/>
          <p:cNvPicPr>
            <a:picLocks noChangeAspect="1" noChangeArrowheads="1"/>
          </p:cNvPicPr>
          <p:nvPr/>
        </p:nvPicPr>
        <p:blipFill>
          <a:blip r:embed="rId6" cstate="print">
            <a:grayscl/>
          </a:blip>
          <a:srcRect/>
          <a:stretch>
            <a:fillRect/>
          </a:stretch>
        </p:blipFill>
        <p:spPr bwMode="auto">
          <a:xfrm>
            <a:off x="107213400" y="110642400"/>
            <a:ext cx="1693863" cy="1127125"/>
          </a:xfrm>
          <a:prstGeom prst="rect">
            <a:avLst/>
          </a:prstGeom>
          <a:noFill/>
          <a:ln w="25400" algn="in">
            <a:solidFill>
              <a:srgbClr val="000000"/>
            </a:solidFill>
            <a:miter lim="800000"/>
            <a:headEnd/>
            <a:tailEnd/>
          </a:ln>
          <a:effectLst/>
        </p:spPr>
      </p:pic>
      <p:pic>
        <p:nvPicPr>
          <p:cNvPr id="31748" name="Picture 4" descr="Peter and his wife"/>
          <p:cNvPicPr>
            <a:picLocks noChangeAspect="1" noChangeArrowheads="1"/>
          </p:cNvPicPr>
          <p:nvPr/>
        </p:nvPicPr>
        <p:blipFill>
          <a:blip r:embed="rId7" cstate="print">
            <a:grayscl/>
          </a:blip>
          <a:srcRect/>
          <a:stretch>
            <a:fillRect/>
          </a:stretch>
        </p:blipFill>
        <p:spPr bwMode="auto">
          <a:xfrm>
            <a:off x="111671100" y="111499650"/>
            <a:ext cx="1638300" cy="1089025"/>
          </a:xfrm>
          <a:prstGeom prst="rect">
            <a:avLst/>
          </a:prstGeom>
          <a:noFill/>
          <a:ln w="53975" algn="in">
            <a:solidFill>
              <a:srgbClr val="FFFFFF"/>
            </a:solidFill>
            <a:miter lim="800000"/>
            <a:headEnd/>
            <a:tailEnd/>
          </a:ln>
          <a:effectLst/>
        </p:spPr>
      </p:pic>
      <p:sp>
        <p:nvSpPr>
          <p:cNvPr id="31749" name="Text Box 5"/>
          <p:cNvSpPr txBox="1">
            <a:spLocks noChangeArrowheads="1"/>
          </p:cNvSpPr>
          <p:nvPr/>
        </p:nvSpPr>
        <p:spPr bwMode="auto">
          <a:xfrm>
            <a:off x="106756200" y="105613200"/>
            <a:ext cx="6858000" cy="9144000"/>
          </a:xfrm>
          <a:prstGeom prst="rect">
            <a:avLst/>
          </a:prstGeom>
          <a:noFill/>
          <a:ln w="2857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20638" lvl="0" indent="0" algn="l" defTabSz="914400" rtl="0" eaLnBrk="1" fontAlgn="base" latinLnBrk="0" hangingPunct="1">
              <a:lnSpc>
                <a:spcPct val="100000"/>
              </a:lnSpc>
              <a:spcBef>
                <a:spcPct val="0"/>
              </a:spcBef>
              <a:spcAft>
                <a:spcPct val="0"/>
              </a:spcAft>
              <a:buClrTx/>
              <a:buSzTx/>
              <a:buFontTx/>
              <a:buNone/>
              <a:tabLst/>
            </a:pPr>
            <a:endParaRPr kumimoji="0" lang="en-US" sz="800" b="1" i="0" u="sng" strike="noStrike" cap="none" normalizeH="0" baseline="0" smtClean="0">
              <a:ln>
                <a:noFill/>
              </a:ln>
              <a:solidFill>
                <a:srgbClr val="000000"/>
              </a:solidFill>
              <a:effectLst/>
              <a:latin typeface="Times New Roman" pitchFamily="18" charset="0"/>
            </a:endParaRPr>
          </a:p>
          <a:p>
            <a:pPr marL="0" marR="20638"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imes New Roman" pitchFamily="18" charset="0"/>
              </a:rPr>
              <a:t>  </a:t>
            </a:r>
            <a:endParaRPr kumimoji="0" lang="en-US" sz="8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255588" lvl="0" indent="0" algn="ctr" defTabSz="914400" rtl="0" eaLnBrk="1" fontAlgn="base" latinLnBrk="0" hangingPunct="1">
              <a:lnSpc>
                <a:spcPct val="100000"/>
              </a:lnSpc>
              <a:spcBef>
                <a:spcPct val="0"/>
              </a:spcBef>
              <a:spcAft>
                <a:spcPct val="0"/>
              </a:spcAft>
              <a:buClrTx/>
              <a:buSzTx/>
              <a:buFontTx/>
              <a:buNone/>
              <a:tabLst/>
            </a:pPr>
            <a:endParaRPr kumimoji="0" lang="en-US" sz="900" b="1" i="0" u="sng"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 name="Picture 13" descr="06Auch1941.jpg"/>
          <p:cNvPicPr/>
          <p:nvPr/>
        </p:nvPicPr>
        <p:blipFill>
          <a:blip r:embed="rId8" cstate="print"/>
          <a:srcRect t="2066" r="2500" b="2066"/>
          <a:stretch>
            <a:fillRect/>
          </a:stretch>
        </p:blipFill>
        <p:spPr>
          <a:xfrm rot="20552341">
            <a:off x="1356595" y="1258428"/>
            <a:ext cx="2971800" cy="4419600"/>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descr="PF_Auch_2005.jpg"/>
          <p:cNvPicPr/>
          <p:nvPr/>
        </p:nvPicPr>
        <p:blipFill>
          <a:blip r:embed="rId9" cstate="print"/>
          <a:srcRect r="8287"/>
          <a:stretch>
            <a:fillRect/>
          </a:stretch>
        </p:blipFill>
        <p:spPr>
          <a:xfrm rot="836680">
            <a:off x="4831163" y="1291518"/>
            <a:ext cx="3037903" cy="4419600"/>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26" name="Text Box 2"/>
          <p:cNvSpPr txBox="1">
            <a:spLocks noChangeArrowheads="1"/>
          </p:cNvSpPr>
          <p:nvPr/>
        </p:nvSpPr>
        <p:spPr bwMode="auto">
          <a:xfrm>
            <a:off x="2133600" y="6096000"/>
            <a:ext cx="5121275" cy="381000"/>
          </a:xfrm>
          <a:prstGeom prst="rect">
            <a:avLst/>
          </a:prstGeom>
          <a:solidFill>
            <a:srgbClr val="FFFFFF"/>
          </a:solidFill>
          <a:ln w="9525">
            <a:solidFill>
              <a:srgbClr val="000000"/>
            </a:solidFill>
            <a:miter lim="800000"/>
            <a:headEnd/>
            <a:tailEn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Left: Peter on the family’s doorstep in Auch, France, circa 1941; Right: Peter on same doorstep, 2005. </a:t>
            </a:r>
            <a:r>
              <a:rPr lang="en-US" sz="900" dirty="0" smtClean="0">
                <a:latin typeface="Arial" pitchFamily="34" charset="0"/>
              </a:rPr>
              <a:t>Photos Courtesy of Peter Feigl.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1027" name="Text Box 3"/>
          <p:cNvSpPr txBox="1">
            <a:spLocks noChangeArrowheads="1"/>
          </p:cNvSpPr>
          <p:nvPr/>
        </p:nvSpPr>
        <p:spPr bwMode="auto">
          <a:xfrm>
            <a:off x="152400" y="1828800"/>
            <a:ext cx="16764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a:spcAft>
                <a:spcPts val="0"/>
              </a:spcAft>
            </a:pPr>
            <a:r>
              <a:rPr lang="en-US" sz="1100" dirty="0" smtClean="0">
                <a:solidFill>
                  <a:schemeClr val="tx1"/>
                </a:solidFill>
              </a:rPr>
              <a:t>View</a:t>
            </a:r>
            <a:endParaRPr lang="en-US" sz="1100" dirty="0" smtClean="0">
              <a:solidFill>
                <a:schemeClr val="tx1"/>
              </a:solidFill>
              <a:hlinkClick r:id="rId5" action="ppaction://hlinkfile"/>
            </a:endParaRPr>
          </a:p>
          <a:p>
            <a:pPr lvl="0" algn="ctr">
              <a:spcAft>
                <a:spcPts val="0"/>
              </a:spcAft>
            </a:pPr>
            <a:r>
              <a:rPr lang="en-US" sz="1100" dirty="0" smtClean="0">
                <a:solidFill>
                  <a:schemeClr val="tx1"/>
                </a:solidFill>
                <a:hlinkClick r:id="rId6" action="ppaction://hlinkfile"/>
              </a:rPr>
              <a:t>Primary Source </a:t>
            </a:r>
          </a:p>
          <a:p>
            <a:pPr lvl="0" algn="ctr">
              <a:spcAft>
                <a:spcPts val="1000"/>
              </a:spcAft>
            </a:pPr>
            <a:r>
              <a:rPr lang="en-US" sz="1100" dirty="0" smtClean="0">
                <a:solidFill>
                  <a:schemeClr val="tx1"/>
                </a:solidFill>
                <a:hlinkClick r:id="rId6" action="ppaction://hlinkfile"/>
              </a:rPr>
              <a:t>Analysis I </a:t>
            </a:r>
            <a:r>
              <a:rPr lang="en-US" sz="1100" dirty="0" smtClean="0">
                <a:hlinkClick r:id="rId6" action="ppaction://hlinkfile"/>
              </a:rPr>
              <a:t>Activity</a:t>
            </a:r>
            <a:r>
              <a:rPr lang="en-US" sz="1100" dirty="0" smtClean="0">
                <a:solidFill>
                  <a:schemeClr val="tx1"/>
                </a:solidFill>
                <a:hlinkClick r:id="rId5" action="ppaction://hlinkfile"/>
              </a:rPr>
              <a:t> </a:t>
            </a:r>
            <a:endParaRPr lang="en-US" sz="1100" dirty="0" smtClean="0">
              <a:solidFill>
                <a:schemeClr val="tx1"/>
              </a:solidFill>
            </a:endParaRPr>
          </a:p>
        </p:txBody>
      </p:sp>
      <p:cxnSp>
        <p:nvCxnSpPr>
          <p:cNvPr id="12" name="Straight Connector 11"/>
          <p:cNvCxnSpPr/>
          <p:nvPr/>
        </p:nvCxnSpPr>
        <p:spPr>
          <a:xfrm rot="5400000">
            <a:off x="-15240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3" name="Text Box 2"/>
          <p:cNvSpPr txBox="1">
            <a:spLocks noChangeArrowheads="1"/>
          </p:cNvSpPr>
          <p:nvPr/>
        </p:nvSpPr>
        <p:spPr bwMode="auto">
          <a:xfrm>
            <a:off x="152400" y="2971800"/>
            <a:ext cx="16764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r>
              <a:rPr kumimoji="0" lang="en-US" sz="1100" b="0" i="0" u="none" strike="noStrike" cap="none" normalizeH="0" baseline="0" dirty="0" smtClean="0">
                <a:ln>
                  <a:noFill/>
                </a:ln>
                <a:solidFill>
                  <a:schemeClr val="tx1"/>
                </a:solidFill>
                <a:effectLst/>
              </a:rPr>
              <a:t>Clip</a:t>
            </a:r>
            <a:r>
              <a:rPr kumimoji="0" lang="en-US" sz="1100" b="0" i="0" u="none" strike="noStrike" cap="none" normalizeH="0" dirty="0" smtClean="0">
                <a:ln>
                  <a:noFill/>
                </a:ln>
                <a:solidFill>
                  <a:schemeClr val="tx1"/>
                </a:solidFill>
                <a:effectLst/>
              </a:rPr>
              <a:t> 1:</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7" action="ppaction://hlinkfile"/>
              </a:rPr>
              <a:t>Introduction</a:t>
            </a:r>
            <a:endParaRPr lang="en-US" sz="1100" dirty="0" smtClean="0">
              <a:solidFill>
                <a:schemeClr val="tx1"/>
              </a:solidFill>
              <a:hlinkClick r:id="rId8"/>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8"/>
              </a:rPr>
              <a:t> </a:t>
            </a:r>
            <a:endParaRPr kumimoji="0" lang="en-US" sz="1100" b="0" i="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 Box 2"/>
          <p:cNvSpPr txBox="1">
            <a:spLocks noChangeArrowheads="1"/>
          </p:cNvSpPr>
          <p:nvPr/>
        </p:nvSpPr>
        <p:spPr bwMode="auto">
          <a:xfrm>
            <a:off x="152400" y="4038600"/>
            <a:ext cx="1676399"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rPr>
              <a:t>View</a:t>
            </a:r>
            <a:r>
              <a:rPr kumimoji="0" lang="en-US" sz="1100" b="0" i="0" u="none" strike="noStrike" cap="none" normalizeH="0" dirty="0" smtClean="0">
                <a:ln>
                  <a:noFill/>
                </a:ln>
                <a:solidFill>
                  <a:schemeClr val="tx1"/>
                </a:solidFill>
                <a:effectLst/>
              </a:rPr>
              <a:t>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hlinkClick r:id="rId9" action="ppaction://hlinkfile"/>
              </a:rPr>
              <a:t>Primary Source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hlinkClick r:id="rId9" action="ppaction://hlinkfile"/>
              </a:rPr>
              <a:t>Analysis II </a:t>
            </a:r>
            <a:r>
              <a:rPr lang="en-US" sz="1100" dirty="0" smtClean="0">
                <a:hlinkClick r:id="rId9" action="ppaction://hlinkfile"/>
              </a:rPr>
              <a:t>Activity</a:t>
            </a:r>
            <a:r>
              <a:rPr kumimoji="0" lang="en-US" sz="1100" i="0" u="none" strike="noStrike" cap="none" normalizeH="0" baseline="0" dirty="0" smtClean="0">
                <a:ln>
                  <a:noFill/>
                </a:ln>
                <a:solidFill>
                  <a:schemeClr val="tx1"/>
                </a:solidFill>
                <a:effectLst/>
                <a:hlinkClick r:id="rId9" action="ppaction://hlinkfile"/>
              </a:rPr>
              <a:t> </a:t>
            </a:r>
            <a:endParaRPr kumimoji="0" lang="en-US" sz="1100"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Text Box 2"/>
          <p:cNvSpPr txBox="1">
            <a:spLocks noChangeArrowheads="1"/>
          </p:cNvSpPr>
          <p:nvPr/>
        </p:nvSpPr>
        <p:spPr bwMode="auto">
          <a:xfrm>
            <a:off x="152400" y="5257800"/>
            <a:ext cx="1676399"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View</a:t>
            </a:r>
            <a:r>
              <a:rPr kumimoji="0" lang="en-US" sz="1100" b="0" i="0" u="none" strike="noStrike" cap="none" normalizeH="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hlinkClick r:id="rId10" action="ppaction://hlinkfile"/>
              </a:rPr>
              <a:t>Primary Source </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latin typeface="Arial" pitchFamily="34" charset="0"/>
                <a:cs typeface="Arial" pitchFamily="34" charset="0"/>
                <a:hlinkClick r:id="rId10" action="ppaction://hlinkfile"/>
              </a:rPr>
              <a:t>Comparison </a:t>
            </a:r>
            <a:r>
              <a:rPr lang="en-US" sz="1100" dirty="0" smtClean="0">
                <a:latin typeface="Arial" pitchFamily="34" charset="0"/>
                <a:cs typeface="Arial" pitchFamily="34" charset="0"/>
                <a:hlinkClick r:id="rId10" action="ppaction://hlinkfile"/>
              </a:rPr>
              <a:t>Activity</a:t>
            </a:r>
            <a:r>
              <a:rPr kumimoji="0" lang="en-US" sz="1100" i="0" u="none" strike="noStrike" cap="none" normalizeH="0" baseline="0" dirty="0" smtClean="0">
                <a:ln>
                  <a:noFill/>
                </a:ln>
                <a:solidFill>
                  <a:schemeClr val="tx1"/>
                </a:solidFill>
                <a:effectLst/>
                <a:latin typeface="Arial" pitchFamily="34" charset="0"/>
                <a:cs typeface="Arial" pitchFamily="34" charset="0"/>
                <a:hlinkClick r:id="rId10" action="ppaction://hlinkfile"/>
              </a:rPr>
              <a:t> </a:t>
            </a:r>
            <a:endParaRPr kumimoji="0" lang="en-US" sz="11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 name="Rectangle 17"/>
          <p:cNvSpPr/>
          <p:nvPr/>
        </p:nvSpPr>
        <p:spPr>
          <a:xfrm>
            <a:off x="2133600" y="533400"/>
            <a:ext cx="6705600" cy="584775"/>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Primary Sources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Footer Placeholder 12"/>
          <p:cNvSpPr txBox="1">
            <a:spLocks/>
          </p:cNvSpPr>
          <p:nvPr/>
        </p:nvSpPr>
        <p:spPr bwMode="auto">
          <a:xfrm>
            <a:off x="4800600" y="64770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22" name="Picture 2"/>
          <p:cNvPicPr>
            <a:picLocks noChangeAspect="1" noChangeArrowheads="1"/>
          </p:cNvPicPr>
          <p:nvPr/>
        </p:nvPicPr>
        <p:blipFill>
          <a:blip r:embed="rId11" cstate="print"/>
          <a:srcRect/>
          <a:stretch>
            <a:fillRect/>
          </a:stretch>
        </p:blipFill>
        <p:spPr bwMode="auto">
          <a:xfrm>
            <a:off x="2590800" y="1371600"/>
            <a:ext cx="5832332" cy="4741318"/>
          </a:xfrm>
          <a:prstGeom prst="rect">
            <a:avLst/>
          </a:prstGeom>
          <a:noFill/>
          <a:ln w="9525">
            <a:solidFill>
              <a:schemeClr val="tx2"/>
            </a:solidFill>
            <a:miter lim="800000"/>
            <a:headEnd/>
            <a:tailEnd/>
          </a:ln>
        </p:spPr>
      </p:pic>
      <p:sp>
        <p:nvSpPr>
          <p:cNvPr id="14" name="Rectangle 13"/>
          <p:cNvSpPr/>
          <p:nvPr/>
        </p:nvSpPr>
        <p:spPr>
          <a:xfrm>
            <a:off x="2895600" y="6172200"/>
            <a:ext cx="4572000" cy="215444"/>
          </a:xfrm>
          <a:prstGeom prst="rect">
            <a:avLst/>
          </a:prstGeom>
        </p:spPr>
        <p:txBody>
          <a:bodyPr>
            <a:spAutoFit/>
          </a:bodyPr>
          <a:lstStyle/>
          <a:p>
            <a:pPr algn="ctr"/>
            <a:r>
              <a:rPr lang="en-US" sz="800" dirty="0" smtClean="0"/>
              <a:t>Diary Image ©United States Holocaust Memorial Museum, Peter Feigl Collection</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14" name="Text Box 2"/>
          <p:cNvSpPr txBox="1">
            <a:spLocks noChangeArrowheads="1"/>
          </p:cNvSpPr>
          <p:nvPr/>
        </p:nvSpPr>
        <p:spPr bwMode="auto">
          <a:xfrm>
            <a:off x="152400" y="2362200"/>
            <a:ext cx="17526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r>
              <a:rPr kumimoji="0" lang="en-US" sz="1100" b="0" i="0" u="none" strike="noStrike" cap="none" normalizeH="0" baseline="0" dirty="0" smtClean="0">
                <a:ln>
                  <a:noFill/>
                </a:ln>
                <a:solidFill>
                  <a:schemeClr val="tx1"/>
                </a:solidFill>
                <a:effectLst/>
              </a:rPr>
              <a:t>Clip</a:t>
            </a:r>
            <a:r>
              <a:rPr kumimoji="0" lang="en-US" sz="1100" b="0" i="0" u="none" strike="noStrike" cap="none" normalizeH="0" dirty="0" smtClean="0">
                <a:ln>
                  <a:noFill/>
                </a:ln>
                <a:solidFill>
                  <a:schemeClr val="tx1"/>
                </a:solidFill>
                <a:effectLst/>
              </a:rPr>
              <a:t> 2:</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5" action="ppaction://hlinkfile"/>
              </a:rPr>
              <a:t>Summer Camp </a:t>
            </a:r>
            <a:endParaRPr kumimoji="0" lang="en-US" sz="1100" b="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 Box 2"/>
          <p:cNvSpPr txBox="1">
            <a:spLocks noChangeArrowheads="1"/>
          </p:cNvSpPr>
          <p:nvPr/>
        </p:nvSpPr>
        <p:spPr bwMode="auto">
          <a:xfrm>
            <a:off x="152400" y="3124200"/>
            <a:ext cx="17526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100" b="0" i="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100" b="0" u="none" strike="noStrike" cap="none" normalizeH="0" baseline="0" dirty="0" smtClean="0">
                <a:ln>
                  <a:noFill/>
                </a:ln>
                <a:solidFill>
                  <a:schemeClr val="tx1"/>
                </a:solidFill>
                <a:effectLst/>
              </a:rPr>
              <a:t>View</a:t>
            </a:r>
            <a:r>
              <a:rPr kumimoji="0" lang="en-US" sz="1100" b="0" u="none" strike="noStrike" cap="none" normalizeH="0" dirty="0" smtClean="0">
                <a:ln>
                  <a:noFill/>
                </a:ln>
                <a:solidFill>
                  <a:schemeClr val="tx1"/>
                </a:solidFill>
                <a:effectLst/>
              </a:rPr>
              <a:t> </a:t>
            </a:r>
            <a:r>
              <a:rPr lang="en-US" sz="1100" dirty="0" smtClean="0">
                <a:solidFill>
                  <a:schemeClr val="tx1"/>
                </a:solidFill>
                <a:hlinkClick r:id="rId6" action="ppaction://hlinkfile"/>
              </a:rPr>
              <a:t> </a:t>
            </a:r>
            <a:r>
              <a:rPr lang="en-US" sz="1100" dirty="0" smtClean="0">
                <a:solidFill>
                  <a:schemeClr val="tx1"/>
                </a:solidFill>
                <a:hlinkClick r:id="rId7" action="ppaction://hlinkfile"/>
              </a:rPr>
              <a:t>Activity 1</a:t>
            </a:r>
            <a:endParaRPr kumimoji="0" lang="en-US" sz="11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Text Box 2"/>
          <p:cNvSpPr txBox="1">
            <a:spLocks noChangeArrowheads="1"/>
          </p:cNvSpPr>
          <p:nvPr/>
        </p:nvSpPr>
        <p:spPr bwMode="auto">
          <a:xfrm>
            <a:off x="152400" y="3962400"/>
            <a:ext cx="17526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r>
              <a:rPr kumimoji="0" lang="en-US" sz="1100" b="0" i="0" u="none" strike="noStrike" cap="none" normalizeH="0" baseline="0" dirty="0" smtClean="0">
                <a:ln>
                  <a:noFill/>
                </a:ln>
                <a:solidFill>
                  <a:schemeClr val="tx1"/>
                </a:solidFill>
                <a:effectLst/>
              </a:rPr>
              <a:t>Clip</a:t>
            </a:r>
            <a:r>
              <a:rPr kumimoji="0" lang="en-US" sz="1100" b="0" i="0" u="none" strike="noStrike" cap="none" normalizeH="0" dirty="0" smtClean="0">
                <a:ln>
                  <a:noFill/>
                </a:ln>
                <a:solidFill>
                  <a:schemeClr val="tx1"/>
                </a:solidFill>
                <a:effectLst/>
              </a:rPr>
              <a:t> 3:</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8" action="ppaction://hlinkfile"/>
              </a:rPr>
              <a:t>Father’s Handkerchief </a:t>
            </a:r>
            <a:endParaRPr kumimoji="0" lang="en-US" sz="1100" b="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Text Box 2"/>
          <p:cNvSpPr txBox="1">
            <a:spLocks noChangeArrowheads="1"/>
          </p:cNvSpPr>
          <p:nvPr/>
        </p:nvSpPr>
        <p:spPr bwMode="auto">
          <a:xfrm>
            <a:off x="152400" y="4724400"/>
            <a:ext cx="17526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r>
              <a:rPr kumimoji="0" lang="en-US" sz="1100" b="0" i="0" u="none" strike="noStrike" cap="none" normalizeH="0" baseline="0" dirty="0" smtClean="0">
                <a:ln>
                  <a:noFill/>
                </a:ln>
                <a:solidFill>
                  <a:schemeClr val="tx1"/>
                </a:solidFill>
                <a:effectLst/>
              </a:rPr>
              <a:t>Clip</a:t>
            </a:r>
            <a:r>
              <a:rPr kumimoji="0" lang="en-US" sz="1100" b="0" i="0" u="none" strike="noStrike" cap="none" normalizeH="0" dirty="0" smtClean="0">
                <a:ln>
                  <a:noFill/>
                </a:ln>
                <a:solidFill>
                  <a:schemeClr val="tx1"/>
                </a:solidFill>
                <a:effectLst/>
              </a:rPr>
              <a:t> 4:</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9" action="ppaction://hlinkfile"/>
              </a:rPr>
              <a:t>Handkerchief’s Significance</a:t>
            </a:r>
            <a:endParaRPr kumimoji="0" lang="en-US" sz="1100" b="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3" name="Straight Connector 12"/>
          <p:cNvCxnSpPr/>
          <p:nvPr/>
        </p:nvCxnSpPr>
        <p:spPr>
          <a:xfrm rot="5400000">
            <a:off x="-1447800" y="3429000"/>
            <a:ext cx="6858000" cy="0"/>
          </a:xfrm>
          <a:prstGeom prst="line">
            <a:avLst/>
          </a:prstGeom>
        </p:spPr>
        <p:style>
          <a:lnRef idx="1">
            <a:schemeClr val="dk1"/>
          </a:lnRef>
          <a:fillRef idx="0">
            <a:schemeClr val="dk1"/>
          </a:fillRef>
          <a:effectRef idx="0">
            <a:schemeClr val="dk1"/>
          </a:effectRef>
          <a:fontRef idx="minor">
            <a:schemeClr val="tx1"/>
          </a:fontRef>
        </p:style>
      </p:cxnSp>
      <p:pic>
        <p:nvPicPr>
          <p:cNvPr id="20" name="Picture 2" descr="Separation and a false identity, 1942"/>
          <p:cNvPicPr>
            <a:picLocks noChangeAspect="1" noChangeArrowheads="1"/>
          </p:cNvPicPr>
          <p:nvPr/>
        </p:nvPicPr>
        <p:blipFill>
          <a:blip r:embed="rId10" cstate="print"/>
          <a:srcRect/>
          <a:stretch>
            <a:fillRect/>
          </a:stretch>
        </p:blipFill>
        <p:spPr bwMode="auto">
          <a:xfrm>
            <a:off x="2590800" y="990600"/>
            <a:ext cx="5497286" cy="4810123"/>
          </a:xfrm>
          <a:prstGeom prst="rect">
            <a:avLst/>
          </a:prstGeom>
          <a:ln>
            <a:noFill/>
          </a:ln>
          <a:effectLst>
            <a:outerShdw blurRad="292100" dist="139700" dir="2700000" algn="tl" rotWithShape="0">
              <a:srgbClr val="333333">
                <a:alpha val="65000"/>
              </a:srgbClr>
            </a:outerShdw>
          </a:effectLst>
        </p:spPr>
      </p:pic>
      <p:sp>
        <p:nvSpPr>
          <p:cNvPr id="24" name="Rounded Rectangle 23"/>
          <p:cNvSpPr/>
          <p:nvPr/>
        </p:nvSpPr>
        <p:spPr>
          <a:xfrm>
            <a:off x="5486400" y="3429000"/>
            <a:ext cx="3505200" cy="2362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just" eaLnBrk="0" hangingPunct="0"/>
            <a:r>
              <a:rPr lang="en-US" sz="2000" dirty="0" smtClean="0">
                <a:latin typeface="Calibri"/>
                <a:ea typeface="Calibri" pitchFamily="34" charset="0"/>
                <a:cs typeface="Arial" pitchFamily="34" charset="0"/>
              </a:rPr>
              <a:t>“</a:t>
            </a:r>
            <a:r>
              <a:rPr lang="en-US" dirty="0" smtClean="0">
                <a:latin typeface="Arial" pitchFamily="34" charset="0"/>
                <a:ea typeface="Calibri" pitchFamily="34" charset="0"/>
                <a:cs typeface="Arial" pitchFamily="34" charset="0"/>
              </a:rPr>
              <a:t>This diary is written for my parents in the hope that it will reach them both in good health. Their son: Pierre FEIGL. Condom, August 27, 1942.</a:t>
            </a:r>
            <a:r>
              <a:rPr lang="en-US" dirty="0" smtClean="0">
                <a:latin typeface="Calibri"/>
                <a:ea typeface="Calibri" pitchFamily="34" charset="0"/>
                <a:cs typeface="Arial" pitchFamily="34" charset="0"/>
              </a:rPr>
              <a:t>”</a:t>
            </a:r>
            <a:endParaRPr lang="en-US" dirty="0" smtClean="0">
              <a:latin typeface="Arial" pitchFamily="34" charset="0"/>
            </a:endParaRPr>
          </a:p>
        </p:txBody>
      </p:sp>
      <p:sp>
        <p:nvSpPr>
          <p:cNvPr id="21" name="Footer Placeholder 12"/>
          <p:cNvSpPr txBox="1">
            <a:spLocks/>
          </p:cNvSpPr>
          <p:nvPr/>
        </p:nvSpPr>
        <p:spPr bwMode="auto">
          <a:xfrm>
            <a:off x="48006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3</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5" name="Text Box 2"/>
          <p:cNvSpPr txBox="1">
            <a:spLocks noChangeArrowheads="1"/>
          </p:cNvSpPr>
          <p:nvPr/>
        </p:nvSpPr>
        <p:spPr bwMode="auto">
          <a:xfrm>
            <a:off x="228600" y="1600200"/>
            <a:ext cx="16764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p>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hlinkClick r:id="rId11" action="ppaction://hlinkfile"/>
              </a:rPr>
              <a:t>Map of Peter’s Journey through France </a:t>
            </a:r>
            <a:endParaRPr kumimoji="0" lang="en-US" sz="1100" b="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8" name="Rectangle 27"/>
          <p:cNvSpPr/>
          <p:nvPr/>
        </p:nvSpPr>
        <p:spPr>
          <a:xfrm>
            <a:off x="2057400" y="304800"/>
            <a:ext cx="6705600" cy="584775"/>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Diary Context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Rectangle 29"/>
          <p:cNvSpPr/>
          <p:nvPr/>
        </p:nvSpPr>
        <p:spPr>
          <a:xfrm>
            <a:off x="2514600" y="6096000"/>
            <a:ext cx="5257800" cy="584775"/>
          </a:xfrm>
          <a:prstGeom prst="rect">
            <a:avLst/>
          </a:prstGeom>
        </p:spPr>
        <p:txBody>
          <a:bodyPr wrap="square">
            <a:spAutoFit/>
          </a:bodyPr>
          <a:lstStyle/>
          <a:p>
            <a:r>
              <a:rPr lang="en-US" sz="800" dirty="0" smtClean="0"/>
              <a:t>                            Diary Image ©United States Holocaust Memorial Museum, Peter Feigl Collection</a:t>
            </a:r>
          </a:p>
          <a:p>
            <a:endParaRPr lang="en-US" sz="800" dirty="0" smtClean="0"/>
          </a:p>
          <a:p>
            <a:endParaRPr lang="en-US" sz="800" dirty="0" smtClean="0"/>
          </a:p>
          <a:p>
            <a:endParaRPr lang="en-US" sz="800" dirty="0"/>
          </a:p>
        </p:txBody>
      </p:sp>
      <p:sp>
        <p:nvSpPr>
          <p:cNvPr id="31" name="Rectangle 30"/>
          <p:cNvSpPr/>
          <p:nvPr/>
        </p:nvSpPr>
        <p:spPr>
          <a:xfrm>
            <a:off x="2743200" y="6248400"/>
            <a:ext cx="5181600" cy="215444"/>
          </a:xfrm>
          <a:prstGeom prst="rect">
            <a:avLst/>
          </a:prstGeom>
        </p:spPr>
        <p:txBody>
          <a:bodyPr wrap="square">
            <a:spAutoFit/>
          </a:bodyPr>
          <a:lstStyle/>
          <a:p>
            <a:r>
              <a:rPr lang="en-US" sz="800" dirty="0" smtClean="0"/>
              <a:t>Diary text reprinted with permission from </a:t>
            </a:r>
            <a:r>
              <a:rPr lang="en-US" sz="800" i="1" dirty="0" smtClean="0"/>
              <a:t>Salvaged Pages</a:t>
            </a:r>
            <a:r>
              <a:rPr lang="en-US" sz="800" dirty="0" smtClean="0"/>
              <a:t>, Alexandra </a:t>
            </a:r>
            <a:r>
              <a:rPr lang="en-US" sz="800" dirty="0" err="1" smtClean="0"/>
              <a:t>Zapruder</a:t>
            </a:r>
            <a:r>
              <a:rPr lang="en-US" sz="800" dirty="0" smtClean="0"/>
              <a:t>, Yale University Press, 2002 </a:t>
            </a:r>
            <a:endParaRPr lang="en-US" sz="800" dirty="0"/>
          </a:p>
        </p:txBody>
      </p:sp>
      <p:sp>
        <p:nvSpPr>
          <p:cNvPr id="18" name="Text Box 2"/>
          <p:cNvSpPr txBox="1">
            <a:spLocks noChangeArrowheads="1"/>
          </p:cNvSpPr>
          <p:nvPr/>
        </p:nvSpPr>
        <p:spPr bwMode="auto">
          <a:xfrm>
            <a:off x="152400" y="5486400"/>
            <a:ext cx="17526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View </a:t>
            </a:r>
            <a:r>
              <a:rPr kumimoji="0" lang="en-US" sz="1100" b="0" i="0" u="none" strike="noStrike" cap="none" normalizeH="0" baseline="0" dirty="0" smtClean="0">
                <a:ln>
                  <a:noFill/>
                </a:ln>
                <a:solidFill>
                  <a:schemeClr val="tx1"/>
                </a:solidFill>
                <a:effectLst/>
              </a:rPr>
              <a:t>Clip</a:t>
            </a:r>
            <a:r>
              <a:rPr kumimoji="0" lang="en-US" sz="1100" b="0" i="0" u="none" strike="noStrike" cap="none" normalizeH="0" dirty="0" smtClean="0">
                <a:ln>
                  <a:noFill/>
                </a:ln>
                <a:solidFill>
                  <a:schemeClr val="tx1"/>
                </a:solidFill>
                <a:effectLst/>
              </a:rPr>
              <a:t> 5:</a:t>
            </a: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12" action="ppaction://hlinkfile"/>
              </a:rPr>
              <a:t>Diaries </a:t>
            </a:r>
            <a:endParaRPr kumimoji="0" lang="en-US" sz="1100" b="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13" name="Rectangle 12"/>
          <p:cNvSpPr/>
          <p:nvPr/>
        </p:nvSpPr>
        <p:spPr>
          <a:xfrm>
            <a:off x="2209800" y="1981200"/>
            <a:ext cx="6096000" cy="304698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Poster Set</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Footer Placeholder 12"/>
          <p:cNvSpPr txBox="1">
            <a:spLocks/>
          </p:cNvSpPr>
          <p:nvPr/>
        </p:nvSpPr>
        <p:spPr bwMode="auto">
          <a:xfrm>
            <a:off x="4114800" y="64008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4</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cxnSp>
        <p:nvCxnSpPr>
          <p:cNvPr id="7" name="Straight Connector 6"/>
          <p:cNvCxnSpPr/>
          <p:nvPr/>
        </p:nvCxnSpPr>
        <p:spPr>
          <a:xfrm rot="5400000">
            <a:off x="-12192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1" name="Text Box 2"/>
          <p:cNvSpPr txBox="1">
            <a:spLocks noChangeArrowheads="1"/>
          </p:cNvSpPr>
          <p:nvPr/>
        </p:nvSpPr>
        <p:spPr bwMode="auto">
          <a:xfrm>
            <a:off x="304800" y="2590800"/>
            <a:ext cx="15240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OWL Poster Guide</a:t>
            </a: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hlinkClick r:id="rId6" action="ppaction://hlinkfile"/>
              </a:rPr>
              <a:t>Option 1</a:t>
            </a: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5"/>
              </a:rPr>
              <a:t> </a:t>
            </a:r>
            <a:endParaRPr kumimoji="0" lang="en-US" sz="1100" b="0" i="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2"/>
          <p:cNvSpPr txBox="1">
            <a:spLocks noChangeArrowheads="1"/>
          </p:cNvSpPr>
          <p:nvPr/>
        </p:nvSpPr>
        <p:spPr bwMode="auto">
          <a:xfrm>
            <a:off x="304800" y="3733800"/>
            <a:ext cx="15240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rPr>
              <a:t>OWL Poster Guide </a:t>
            </a: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0"/>
              </a:spcAft>
              <a:buClrTx/>
              <a:buSzTx/>
              <a:buFontTx/>
              <a:buNone/>
              <a:tabLst/>
            </a:pPr>
            <a:r>
              <a:rPr lang="en-US" sz="1100" dirty="0" smtClean="0">
                <a:solidFill>
                  <a:schemeClr val="tx1"/>
                </a:solidFill>
                <a:hlinkClick r:id="rId7" action="ppaction://hlinkfile"/>
              </a:rPr>
              <a:t>Option 2</a:t>
            </a:r>
            <a:endParaRPr lang="en-US" sz="1100" dirty="0" smtClean="0">
              <a:solidFill>
                <a:schemeClr val="tx1"/>
              </a:solidFill>
              <a:hlinkClick r:id="rId5"/>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1100" dirty="0" smtClean="0">
                <a:solidFill>
                  <a:schemeClr val="tx1"/>
                </a:solidFill>
                <a:hlinkClick r:id="rId5"/>
              </a:rPr>
              <a:t> </a:t>
            </a:r>
            <a:endParaRPr kumimoji="0" lang="en-US" sz="1100" b="0" i="0" u="none" strike="noStrike" cap="none" normalizeH="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sp>
        <p:nvSpPr>
          <p:cNvPr id="16" name="Rectangle 1"/>
          <p:cNvSpPr>
            <a:spLocks noChangeArrowheads="1"/>
          </p:cNvSpPr>
          <p:nvPr/>
        </p:nvSpPr>
        <p:spPr bwMode="auto">
          <a:xfrm>
            <a:off x="2514600" y="1371600"/>
            <a:ext cx="6400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mn-lt"/>
                <a:ea typeface="Calibri" pitchFamily="34" charset="0"/>
                <a:cs typeface="Arial" pitchFamily="34" charset="0"/>
              </a:rPr>
              <a:t>My Diary as of Thursday</a:t>
            </a:r>
            <a:r>
              <a:rPr kumimoji="0" lang="en-US" sz="2000" b="1" u="none" strike="noStrike" cap="none" normalizeH="0" baseline="0" dirty="0" smtClean="0">
                <a:ln>
                  <a:noFill/>
                </a:ln>
                <a:solidFill>
                  <a:schemeClr val="tx2"/>
                </a:solidFill>
                <a:effectLst/>
                <a:latin typeface="+mn-lt"/>
                <a:ea typeface="Calibri" pitchFamily="34" charset="0"/>
                <a:cs typeface="Arial" pitchFamily="34" charset="0"/>
              </a:rPr>
              <a:t>, August  27, 1942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mn-lt"/>
                <a:ea typeface="Calibri" pitchFamily="34" charset="0"/>
                <a:cs typeface="Arial" pitchFamily="34" charset="0"/>
              </a:rPr>
              <a:t>“…</a:t>
            </a: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It was before lunch that the [summer  camp]</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directress, returning from Condom, called me to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her office and told me what had happened to you,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my dearest! </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ea typeface="Calibri" pitchFamily="34" charset="0"/>
                <a:cs typeface="Arial" pitchFamily="34" charset="0"/>
              </a:rPr>
              <a:t>    </a:t>
            </a:r>
            <a:r>
              <a:rPr kumimoji="0" lang="en-US" sz="2000" b="0" i="0" u="none" strike="noStrike" cap="none" normalizeH="0" baseline="0" dirty="0" smtClean="0">
                <a:ln>
                  <a:noFill/>
                </a:ln>
                <a:solidFill>
                  <a:schemeClr val="tx2"/>
                </a:solidFill>
                <a:effectLst/>
                <a:latin typeface="+mn-lt"/>
                <a:ea typeface="Calibri" pitchFamily="34" charset="0"/>
                <a:cs typeface="Arial" pitchFamily="34" charset="0"/>
              </a:rPr>
              <a:t>It was the Sec. Suisse which wrote her</a:t>
            </a:r>
            <a:r>
              <a:rPr kumimoji="0" lang="en-US" sz="2000" b="0" i="0" u="none" strike="noStrike" cap="none" normalizeH="0" dirty="0" smtClean="0">
                <a:ln>
                  <a:noFill/>
                </a:ln>
                <a:solidFill>
                  <a:schemeClr val="tx2"/>
                </a:solidFill>
                <a:effectLst/>
                <a:latin typeface="+mn-lt"/>
                <a:ea typeface="Calibri" pitchFamily="34" charset="0"/>
                <a:cs typeface="Arial" pitchFamily="34" charset="0"/>
              </a:rPr>
              <a:t> that they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2"/>
                </a:solidFill>
                <a:effectLst/>
                <a:latin typeface="+mn-lt"/>
                <a:ea typeface="Calibri" pitchFamily="34" charset="0"/>
                <a:cs typeface="Arial" pitchFamily="34" charset="0"/>
              </a:rPr>
              <a:t>had come for you. I thought I would go mad.”</a:t>
            </a:r>
            <a:endParaRPr kumimoji="0" lang="en-US" sz="2000" b="0" i="0" u="none" strike="noStrike" cap="none" normalizeH="0" baseline="0" dirty="0" smtClean="0">
              <a:ln>
                <a:noFill/>
              </a:ln>
              <a:solidFill>
                <a:schemeClr val="tx2"/>
              </a:solidFill>
              <a:effectLst/>
              <a:latin typeface="+mn-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2"/>
              </a:solidFill>
              <a:effectLst/>
              <a:latin typeface="Arial" pitchFamily="34" charset="0"/>
            </a:endParaRPr>
          </a:p>
        </p:txBody>
      </p:sp>
      <p:sp>
        <p:nvSpPr>
          <p:cNvPr id="21" name="Rounded Rectangle 20"/>
          <p:cNvSpPr/>
          <p:nvPr/>
        </p:nvSpPr>
        <p:spPr>
          <a:xfrm>
            <a:off x="1295400" y="31242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a:t>
            </a:r>
          </a:p>
          <a:p>
            <a:pPr lvl="0" algn="ctr">
              <a:spcAft>
                <a:spcPts val="0"/>
              </a:spcAft>
            </a:pPr>
            <a:r>
              <a:rPr lang="en-US" sz="1100" dirty="0" smtClean="0">
                <a:solidFill>
                  <a:schemeClr val="tx1"/>
                </a:solidFill>
                <a:hlinkClick r:id="rId5" action="ppaction://hlinkfile"/>
              </a:rPr>
              <a:t>Translated  Swiss Red Cross Letter</a:t>
            </a:r>
            <a:endParaRPr lang="en-US" sz="1100" dirty="0" smtClean="0">
              <a:solidFill>
                <a:schemeClr val="tx1"/>
              </a:solidFill>
            </a:endParaRPr>
          </a:p>
        </p:txBody>
      </p:sp>
      <p:cxnSp>
        <p:nvCxnSpPr>
          <p:cNvPr id="19" name="Straight Connector 18"/>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228600" y="31242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a:t>
            </a:r>
          </a:p>
          <a:p>
            <a:pPr lvl="0" algn="ctr">
              <a:spcAft>
                <a:spcPts val="0"/>
              </a:spcAft>
            </a:pPr>
            <a:r>
              <a:rPr lang="en-US" sz="1100" dirty="0" smtClean="0">
                <a:solidFill>
                  <a:schemeClr val="tx1"/>
                </a:solidFill>
                <a:hlinkClick r:id="rId6" action="ppaction://hlinkfile"/>
              </a:rPr>
              <a:t>Original Swiss Red Cross Letter</a:t>
            </a:r>
            <a:endParaRPr lang="en-US" sz="1100" dirty="0" smtClean="0">
              <a:solidFill>
                <a:schemeClr val="tx1"/>
              </a:solidFill>
            </a:endParaRPr>
          </a:p>
        </p:txBody>
      </p:sp>
      <p:sp>
        <p:nvSpPr>
          <p:cNvPr id="20" name="Rectangle 19"/>
          <p:cNvSpPr/>
          <p:nvPr/>
        </p:nvSpPr>
        <p:spPr>
          <a:xfrm>
            <a:off x="2514600" y="3886200"/>
            <a:ext cx="6400800" cy="1938992"/>
          </a:xfrm>
          <a:prstGeom prst="rect">
            <a:avLst/>
          </a:prstGeom>
        </p:spPr>
        <p:txBody>
          <a:bodyPr wrap="square">
            <a:spAutoFit/>
          </a:bodyPr>
          <a:lstStyle/>
          <a:p>
            <a:pPr lvl="0"/>
            <a:r>
              <a:rPr lang="en-US" sz="2000" b="1" dirty="0" smtClean="0">
                <a:solidFill>
                  <a:schemeClr val="tx2"/>
                </a:solidFill>
                <a:latin typeface="+mn-lt"/>
                <a:ea typeface="Calibri" pitchFamily="34" charset="0"/>
                <a:cs typeface="Arial" pitchFamily="34" charset="0"/>
              </a:rPr>
              <a:t>Tuesday, September 1, 1942</a:t>
            </a:r>
          </a:p>
          <a:p>
            <a:pPr lvl="0" algn="just" eaLnBrk="0" hangingPunct="0"/>
            <a:r>
              <a:rPr lang="en-US" sz="2000" dirty="0" smtClean="0">
                <a:solidFill>
                  <a:schemeClr val="tx2"/>
                </a:solidFill>
                <a:latin typeface="+mn-lt"/>
                <a:ea typeface="Calibri" pitchFamily="34" charset="0"/>
                <a:cs typeface="Arial" pitchFamily="34" charset="0"/>
              </a:rPr>
              <a:t>“The start of a new month. I wait to hear from </a:t>
            </a:r>
          </a:p>
          <a:p>
            <a:pPr lvl="0" algn="just" eaLnBrk="0" hangingPunct="0"/>
            <a:r>
              <a:rPr lang="en-US" sz="2000" dirty="0" smtClean="0">
                <a:solidFill>
                  <a:schemeClr val="tx2"/>
                </a:solidFill>
                <a:latin typeface="+mn-lt"/>
                <a:ea typeface="Calibri" pitchFamily="34" charset="0"/>
                <a:cs typeface="Arial" pitchFamily="34" charset="0"/>
              </a:rPr>
              <a:t>you. Nothing for me. At noon, Mrs. C. orders me to </a:t>
            </a:r>
          </a:p>
          <a:p>
            <a:pPr lvl="0" algn="just" eaLnBrk="0" hangingPunct="0"/>
            <a:r>
              <a:rPr lang="en-US" sz="2000" dirty="0" smtClean="0">
                <a:solidFill>
                  <a:schemeClr val="tx2"/>
                </a:solidFill>
                <a:latin typeface="+mn-lt"/>
                <a:ea typeface="Calibri" pitchFamily="34" charset="0"/>
                <a:cs typeface="Arial" pitchFamily="34" charset="0"/>
              </a:rPr>
              <a:t>bed and tells me that they (3 gen.) want to pick me </a:t>
            </a:r>
          </a:p>
          <a:p>
            <a:pPr lvl="0" algn="just" eaLnBrk="0" hangingPunct="0"/>
            <a:r>
              <a:rPr lang="en-US" sz="2000" dirty="0" smtClean="0">
                <a:solidFill>
                  <a:schemeClr val="tx2"/>
                </a:solidFill>
                <a:latin typeface="+mn-lt"/>
                <a:ea typeface="Calibri" pitchFamily="34" charset="0"/>
                <a:cs typeface="Arial" pitchFamily="34" charset="0"/>
              </a:rPr>
              <a:t>up. She has a cert. At two o’clock, they come. </a:t>
            </a:r>
          </a:p>
          <a:p>
            <a:pPr lvl="0" algn="just" eaLnBrk="0" hangingPunct="0"/>
            <a:r>
              <a:rPr lang="en-US" sz="2000" dirty="0" smtClean="0">
                <a:solidFill>
                  <a:schemeClr val="tx2"/>
                </a:solidFill>
                <a:latin typeface="+mn-lt"/>
                <a:ea typeface="Calibri" pitchFamily="34" charset="0"/>
                <a:cs typeface="Arial" pitchFamily="34" charset="0"/>
              </a:rPr>
              <a:t>But thanks to the cert. they leave me.”</a:t>
            </a:r>
          </a:p>
        </p:txBody>
      </p:sp>
      <p:sp>
        <p:nvSpPr>
          <p:cNvPr id="22" name="Rounded Rectangle 21"/>
          <p:cNvSpPr/>
          <p:nvPr/>
        </p:nvSpPr>
        <p:spPr>
          <a:xfrm>
            <a:off x="381000" y="4343400"/>
            <a:ext cx="1676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6: </a:t>
            </a:r>
          </a:p>
          <a:p>
            <a:pPr lvl="0" algn="ctr">
              <a:spcAft>
                <a:spcPts val="0"/>
              </a:spcAft>
            </a:pPr>
            <a:r>
              <a:rPr lang="en-US" sz="1100" dirty="0" smtClean="0">
                <a:solidFill>
                  <a:schemeClr val="tx1"/>
                </a:solidFill>
                <a:hlinkClick r:id="rId7" action="ppaction://hlinkfile"/>
              </a:rPr>
              <a:t>Eluding Arrest</a:t>
            </a:r>
            <a:endParaRPr lang="en-US" sz="1200" i="1" dirty="0" smtClean="0">
              <a:solidFill>
                <a:schemeClr val="tx1"/>
              </a:solidFill>
            </a:endParaRPr>
          </a:p>
        </p:txBody>
      </p:sp>
      <p:sp>
        <p:nvSpPr>
          <p:cNvPr id="23" name="Rounded Rectangle 22"/>
          <p:cNvSpPr/>
          <p:nvPr/>
        </p:nvSpPr>
        <p:spPr>
          <a:xfrm>
            <a:off x="381000" y="5029200"/>
            <a:ext cx="1676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8" action="ppaction://hlinkfile"/>
              </a:rPr>
              <a:t>Translated Oral History Transcript </a:t>
            </a:r>
            <a:endParaRPr lang="en-US" sz="1100" dirty="0" smtClean="0">
              <a:solidFill>
                <a:schemeClr val="tx1"/>
              </a:solidFill>
            </a:endParaRPr>
          </a:p>
        </p:txBody>
      </p:sp>
      <p:pic>
        <p:nvPicPr>
          <p:cNvPr id="39" name="Picture 10" descr="collegetransparent"/>
          <p:cNvPicPr>
            <a:picLocks noChangeAspect="1" noChangeArrowheads="1"/>
          </p:cNvPicPr>
          <p:nvPr/>
        </p:nvPicPr>
        <p:blipFill>
          <a:blip r:embed="rId9" cstate="print"/>
          <a:srcRect/>
          <a:stretch>
            <a:fillRect/>
          </a:stretch>
        </p:blipFill>
        <p:spPr bwMode="auto">
          <a:xfrm>
            <a:off x="7443788" y="6324600"/>
            <a:ext cx="1243012" cy="274638"/>
          </a:xfrm>
          <a:prstGeom prst="rect">
            <a:avLst/>
          </a:prstGeom>
          <a:noFill/>
        </p:spPr>
      </p:pic>
      <p:sp>
        <p:nvSpPr>
          <p:cNvPr id="45" name="Rectangle 44"/>
          <p:cNvSpPr/>
          <p:nvPr/>
        </p:nvSpPr>
        <p:spPr>
          <a:xfrm>
            <a:off x="3962400" y="3048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1</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7" name="Footer Placeholder 12"/>
          <p:cNvSpPr txBox="1">
            <a:spLocks/>
          </p:cNvSpPr>
          <p:nvPr/>
        </p:nvSpPr>
        <p:spPr bwMode="auto">
          <a:xfrm>
            <a:off x="49530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5</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48" name="Rectangle 47"/>
          <p:cNvSpPr/>
          <p:nvPr/>
        </p:nvSpPr>
        <p:spPr>
          <a:xfrm>
            <a:off x="2514600" y="6324600"/>
            <a:ext cx="5029200" cy="215444"/>
          </a:xfrm>
          <a:prstGeom prst="rect">
            <a:avLst/>
          </a:prstGeom>
        </p:spPr>
        <p:txBody>
          <a:bodyPr wrap="square">
            <a:spAutoFit/>
          </a:bodyPr>
          <a:lstStyle/>
          <a:p>
            <a:pPr algn="ctr"/>
            <a:r>
              <a:rPr lang="en-US" sz="800" dirty="0" smtClean="0"/>
              <a:t>Reprinted with permission from p. 69,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36" name="Rectangle 35"/>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37" name="Rectangle 36"/>
          <p:cNvSpPr/>
          <p:nvPr/>
        </p:nvSpPr>
        <p:spPr>
          <a:xfrm>
            <a:off x="0" y="25908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38" name="Rectangle 37"/>
          <p:cNvSpPr/>
          <p:nvPr/>
        </p:nvSpPr>
        <p:spPr>
          <a:xfrm>
            <a:off x="0" y="57150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67600" y="6248400"/>
            <a:ext cx="1243012" cy="274638"/>
          </a:xfrm>
          <a:prstGeom prst="rect">
            <a:avLst/>
          </a:prstGeom>
          <a:noFill/>
        </p:spPr>
      </p:pic>
      <p:sp>
        <p:nvSpPr>
          <p:cNvPr id="8" name="Rectangle 1"/>
          <p:cNvSpPr>
            <a:spLocks noChangeArrowheads="1"/>
          </p:cNvSpPr>
          <p:nvPr/>
        </p:nvSpPr>
        <p:spPr bwMode="auto">
          <a:xfrm>
            <a:off x="2514600" y="137160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2000" b="1" dirty="0" smtClean="0">
                <a:latin typeface="+mn-lt"/>
                <a:ea typeface="Calibri" pitchFamily="34" charset="0"/>
                <a:cs typeface="Arial" pitchFamily="34" charset="0"/>
              </a:rPr>
              <a:t>Sunday, September 6, 1942</a:t>
            </a:r>
          </a:p>
          <a:p>
            <a:pPr marL="0" marR="0" lvl="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cs typeface="Arial" pitchFamily="34" charset="0"/>
              </a:rPr>
              <a:t>“Nothing. I am in bed.”</a:t>
            </a:r>
            <a:endParaRPr kumimoji="0" lang="en-US" sz="2000" b="0" i="0" u="none" strike="noStrike" cap="none" normalizeH="0" baseline="0" dirty="0" smtClean="0">
              <a:ln>
                <a:noFill/>
              </a:ln>
              <a:solidFill>
                <a:schemeClr val="tx2"/>
              </a:solidFill>
              <a:effectLst/>
              <a:latin typeface="+mn-lt"/>
            </a:endParaRPr>
          </a:p>
        </p:txBody>
      </p:sp>
      <p:sp>
        <p:nvSpPr>
          <p:cNvPr id="9" name="Rectangle 1"/>
          <p:cNvSpPr>
            <a:spLocks noChangeArrowheads="1"/>
          </p:cNvSpPr>
          <p:nvPr/>
        </p:nvSpPr>
        <p:spPr bwMode="auto">
          <a:xfrm>
            <a:off x="2514600" y="228600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mj-lt"/>
                <a:ea typeface="Calibri" pitchFamily="34" charset="0"/>
                <a:cs typeface="Arial" pitchFamily="34" charset="0"/>
              </a:rPr>
              <a:t>Monday, September 7, 1942</a:t>
            </a:r>
          </a:p>
          <a:p>
            <a:pPr marL="0" marR="0" lvl="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cs typeface="Arial" pitchFamily="34" charset="0"/>
              </a:rPr>
              <a:t>“Nothing from you. Still in bed…”</a:t>
            </a:r>
            <a:endParaRPr kumimoji="0" lang="en-US" sz="2000" b="0" i="0" u="none" strike="noStrike" cap="none" normalizeH="0" baseline="0" dirty="0" smtClean="0">
              <a:ln>
                <a:noFill/>
              </a:ln>
              <a:solidFill>
                <a:schemeClr val="tx2"/>
              </a:solidFill>
              <a:effectLst/>
              <a:latin typeface="+mn-lt"/>
            </a:endParaRPr>
          </a:p>
        </p:txBody>
      </p:sp>
      <p:sp>
        <p:nvSpPr>
          <p:cNvPr id="10" name="Rectangle 1"/>
          <p:cNvSpPr>
            <a:spLocks noChangeArrowheads="1"/>
          </p:cNvSpPr>
          <p:nvPr/>
        </p:nvSpPr>
        <p:spPr bwMode="auto">
          <a:xfrm>
            <a:off x="2514600" y="320040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Arial" pitchFamily="34" charset="0"/>
                <a:ea typeface="Calibri" pitchFamily="34" charset="0"/>
                <a:cs typeface="Arial" pitchFamily="34" charset="0"/>
              </a:rPr>
              <a:t>Tuesday, September 8, 1942</a:t>
            </a:r>
            <a:endPar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cs typeface="Arial" pitchFamily="34" charset="0"/>
              </a:rPr>
              <a:t>“I am in bed. Nothing from you. I often think of you.” </a:t>
            </a:r>
            <a:endParaRPr kumimoji="0" lang="en-US" sz="2000" b="0" i="0" u="none" strike="noStrike" cap="none" normalizeH="0" baseline="0" dirty="0" smtClean="0">
              <a:ln>
                <a:noFill/>
              </a:ln>
              <a:solidFill>
                <a:schemeClr val="tx2"/>
              </a:solidFill>
              <a:effectLst/>
              <a:latin typeface="+mn-lt"/>
            </a:endParaRPr>
          </a:p>
        </p:txBody>
      </p:sp>
      <p:sp>
        <p:nvSpPr>
          <p:cNvPr id="11" name="Rectangle 1"/>
          <p:cNvSpPr>
            <a:spLocks noChangeArrowheads="1"/>
          </p:cNvSpPr>
          <p:nvPr/>
        </p:nvSpPr>
        <p:spPr bwMode="auto">
          <a:xfrm>
            <a:off x="2514600" y="4100155"/>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Arial" pitchFamily="34" charset="0"/>
                <a:ea typeface="Calibri" pitchFamily="34" charset="0"/>
                <a:cs typeface="Arial" pitchFamily="34" charset="0"/>
              </a:rPr>
              <a:t>Thursday, September 10, 1942</a:t>
            </a:r>
            <a:endPar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j-lt"/>
                <a:cs typeface="Arial" pitchFamily="34" charset="0"/>
              </a:rPr>
              <a:t>“</a:t>
            </a:r>
            <a:r>
              <a:rPr lang="en-US" sz="2000" dirty="0" smtClean="0">
                <a:solidFill>
                  <a:schemeClr val="tx2"/>
                </a:solidFill>
                <a:latin typeface="+mn-lt"/>
                <a:cs typeface="Arial" pitchFamily="34" charset="0"/>
              </a:rPr>
              <a:t>Nothing from you…”</a:t>
            </a:r>
            <a:endParaRPr kumimoji="0" lang="en-US" sz="2000" b="0" i="0" u="none" strike="noStrike" cap="none" normalizeH="0" baseline="0" dirty="0" smtClean="0">
              <a:ln>
                <a:noFill/>
              </a:ln>
              <a:solidFill>
                <a:schemeClr val="tx2"/>
              </a:solidFill>
              <a:effectLst/>
              <a:latin typeface="+mn-lt"/>
            </a:endParaRPr>
          </a:p>
        </p:txBody>
      </p:sp>
      <p:sp>
        <p:nvSpPr>
          <p:cNvPr id="12" name="Rectangle 1"/>
          <p:cNvSpPr>
            <a:spLocks noChangeArrowheads="1"/>
          </p:cNvSpPr>
          <p:nvPr/>
        </p:nvSpPr>
        <p:spPr bwMode="auto">
          <a:xfrm>
            <a:off x="2514600" y="5090755"/>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2000" b="1" dirty="0" smtClean="0">
                <a:solidFill>
                  <a:schemeClr val="tx2"/>
                </a:solidFill>
                <a:latin typeface="Arial" pitchFamily="34" charset="0"/>
                <a:ea typeface="Calibri" pitchFamily="34" charset="0"/>
                <a:cs typeface="Arial" pitchFamily="34" charset="0"/>
              </a:rPr>
              <a:t>Friday, September 11, 1942</a:t>
            </a:r>
            <a:endPar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tx2"/>
                </a:solidFill>
                <a:latin typeface="+mn-lt"/>
                <a:cs typeface="Arial" pitchFamily="34" charset="0"/>
              </a:rPr>
              <a:t>“Still nothing. I wait.”</a:t>
            </a:r>
            <a:endParaRPr kumimoji="0" lang="en-US" sz="2000" b="0" i="0" u="none" strike="noStrike" cap="none" normalizeH="0" baseline="0" dirty="0" smtClean="0">
              <a:ln>
                <a:noFill/>
              </a:ln>
              <a:solidFill>
                <a:schemeClr val="tx2"/>
              </a:solidFill>
              <a:effectLst/>
              <a:latin typeface="+mn-lt"/>
            </a:endParaRPr>
          </a:p>
        </p:txBody>
      </p:sp>
      <p:cxnSp>
        <p:nvCxnSpPr>
          <p:cNvPr id="20" name="Straight Connector 19"/>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304800" y="32766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7: </a:t>
            </a:r>
          </a:p>
          <a:p>
            <a:pPr lvl="0" algn="ctr">
              <a:spcAft>
                <a:spcPts val="0"/>
              </a:spcAft>
            </a:pPr>
            <a:r>
              <a:rPr lang="en-US" sz="1100" dirty="0" smtClean="0">
                <a:solidFill>
                  <a:schemeClr val="tx1"/>
                </a:solidFill>
                <a:hlinkClick r:id="rId6" action="ppaction://hlinkfile"/>
              </a:rPr>
              <a:t>Parents’ Fate</a:t>
            </a:r>
            <a:endParaRPr lang="en-US" sz="1200" i="1" dirty="0" smtClean="0">
              <a:solidFill>
                <a:schemeClr val="tx1"/>
              </a:solidFill>
            </a:endParaRPr>
          </a:p>
        </p:txBody>
      </p:sp>
      <p:sp>
        <p:nvSpPr>
          <p:cNvPr id="26" name="Rounded Rectangle 25"/>
          <p:cNvSpPr/>
          <p:nvPr/>
        </p:nvSpPr>
        <p:spPr>
          <a:xfrm>
            <a:off x="304800" y="4419600"/>
            <a:ext cx="1676400" cy="533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View </a:t>
            </a:r>
            <a:r>
              <a:rPr lang="en-US" sz="1100" dirty="0" smtClean="0">
                <a:solidFill>
                  <a:schemeClr val="tx1"/>
                </a:solidFill>
                <a:hlinkClick r:id="rId7" action="ppaction://hlinkfile"/>
              </a:rPr>
              <a:t>Convoy 28</a:t>
            </a:r>
            <a:endParaRPr lang="en-US" sz="1100" dirty="0">
              <a:solidFill>
                <a:schemeClr val="tx1"/>
              </a:solidFill>
            </a:endParaRPr>
          </a:p>
        </p:txBody>
      </p:sp>
      <p:sp>
        <p:nvSpPr>
          <p:cNvPr id="34" name="Footer Placeholder 12"/>
          <p:cNvSpPr txBox="1">
            <a:spLocks/>
          </p:cNvSpPr>
          <p:nvPr/>
        </p:nvSpPr>
        <p:spPr bwMode="auto">
          <a:xfrm>
            <a:off x="46482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6</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5" name="Rectangle 34"/>
          <p:cNvSpPr/>
          <p:nvPr/>
        </p:nvSpPr>
        <p:spPr>
          <a:xfrm>
            <a:off x="2514600" y="6324600"/>
            <a:ext cx="5029200" cy="215444"/>
          </a:xfrm>
          <a:prstGeom prst="rect">
            <a:avLst/>
          </a:prstGeom>
        </p:spPr>
        <p:txBody>
          <a:bodyPr wrap="square">
            <a:spAutoFit/>
          </a:bodyPr>
          <a:lstStyle/>
          <a:p>
            <a:pPr algn="ctr"/>
            <a:r>
              <a:rPr lang="en-US" sz="800" dirty="0" smtClean="0"/>
              <a:t>Reprinted with permission from p. 70,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37" name="Rectangle 36"/>
          <p:cNvSpPr/>
          <p:nvPr/>
        </p:nvSpPr>
        <p:spPr>
          <a:xfrm>
            <a:off x="4114800" y="2286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2</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 name="Rectangle 18"/>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5" name="Rectangle 24"/>
          <p:cNvSpPr/>
          <p:nvPr/>
        </p:nvSpPr>
        <p:spPr>
          <a:xfrm>
            <a:off x="0" y="25908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27" name="Rectangle 26"/>
          <p:cNvSpPr/>
          <p:nvPr/>
        </p:nvSpPr>
        <p:spPr>
          <a:xfrm>
            <a:off x="0" y="57150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1"/>
            <a:ext cx="990600" cy="1218620"/>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cxnSp>
        <p:nvCxnSpPr>
          <p:cNvPr id="14" name="Straight Connector 13"/>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1219200" y="48768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5" action="ppaction://hlinkfile"/>
              </a:rPr>
              <a:t>Translated Prefect’s Response</a:t>
            </a:r>
            <a:endParaRPr lang="en-US" sz="1100" dirty="0" smtClean="0">
              <a:solidFill>
                <a:schemeClr val="tx1"/>
              </a:solidFill>
            </a:endParaRPr>
          </a:p>
        </p:txBody>
      </p:sp>
      <p:sp>
        <p:nvSpPr>
          <p:cNvPr id="23" name="Rounded Rectangle 22"/>
          <p:cNvSpPr/>
          <p:nvPr/>
        </p:nvSpPr>
        <p:spPr>
          <a:xfrm>
            <a:off x="152400" y="48768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a:t>
            </a:r>
          </a:p>
          <a:p>
            <a:pPr lvl="0" algn="ctr">
              <a:spcAft>
                <a:spcPts val="0"/>
              </a:spcAft>
            </a:pPr>
            <a:r>
              <a:rPr lang="en-US" sz="1100" dirty="0" smtClean="0">
                <a:solidFill>
                  <a:schemeClr val="tx1"/>
                </a:solidFill>
                <a:hlinkClick r:id="rId6" action="ppaction://hlinkfile"/>
              </a:rPr>
              <a:t>Original Prefect’s Response</a:t>
            </a:r>
            <a:endParaRPr lang="en-US" sz="1100" dirty="0" smtClean="0">
              <a:solidFill>
                <a:schemeClr val="tx1"/>
              </a:solidFill>
            </a:endParaRPr>
          </a:p>
        </p:txBody>
      </p:sp>
      <p:sp>
        <p:nvSpPr>
          <p:cNvPr id="24" name="Rounded Rectangle 23"/>
          <p:cNvSpPr/>
          <p:nvPr/>
        </p:nvSpPr>
        <p:spPr>
          <a:xfrm>
            <a:off x="1295400" y="38862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7" action="ppaction://hlinkfile"/>
              </a:rPr>
              <a:t>Translated Deputy Prefect’s Request</a:t>
            </a:r>
            <a:endParaRPr lang="en-US" sz="1100" dirty="0" smtClean="0">
              <a:solidFill>
                <a:schemeClr val="tx1"/>
              </a:solidFill>
            </a:endParaRPr>
          </a:p>
        </p:txBody>
      </p:sp>
      <p:sp>
        <p:nvSpPr>
          <p:cNvPr id="25" name="Rounded Rectangle 24"/>
          <p:cNvSpPr/>
          <p:nvPr/>
        </p:nvSpPr>
        <p:spPr>
          <a:xfrm>
            <a:off x="152400" y="38862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8" action="ppaction://hlinkfile"/>
              </a:rPr>
              <a:t>Original  Deputy Prefect’s </a:t>
            </a:r>
            <a:r>
              <a:rPr lang="en-US" sz="1100" dirty="0" smtClean="0">
                <a:solidFill>
                  <a:schemeClr val="tx1"/>
                </a:solidFill>
                <a:hlinkClick r:id="rId9" action="ppaction://hlinkfile"/>
              </a:rPr>
              <a:t>Request</a:t>
            </a:r>
            <a:endParaRPr lang="en-US" sz="1100" dirty="0" smtClean="0">
              <a:solidFill>
                <a:schemeClr val="tx1"/>
              </a:solidFill>
            </a:endParaRPr>
          </a:p>
        </p:txBody>
      </p:sp>
      <p:sp>
        <p:nvSpPr>
          <p:cNvPr id="26" name="Rounded Rectangle 25"/>
          <p:cNvSpPr/>
          <p:nvPr/>
        </p:nvSpPr>
        <p:spPr>
          <a:xfrm>
            <a:off x="1295400" y="28194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a:t>
            </a:r>
          </a:p>
          <a:p>
            <a:pPr lvl="0" algn="ctr">
              <a:spcAft>
                <a:spcPts val="0"/>
              </a:spcAft>
            </a:pPr>
            <a:r>
              <a:rPr lang="en-US" sz="1100" dirty="0" smtClean="0">
                <a:solidFill>
                  <a:schemeClr val="tx1"/>
                </a:solidFill>
                <a:hlinkClick r:id="rId10" action="ppaction://hlinkfile"/>
              </a:rPr>
              <a:t>Translated French Emigration Request</a:t>
            </a:r>
            <a:endParaRPr lang="en-US" sz="1100" dirty="0" smtClean="0">
              <a:solidFill>
                <a:schemeClr val="tx1"/>
              </a:solidFill>
            </a:endParaRPr>
          </a:p>
        </p:txBody>
      </p:sp>
      <p:sp>
        <p:nvSpPr>
          <p:cNvPr id="27" name="Rounded Rectangle 26"/>
          <p:cNvSpPr/>
          <p:nvPr/>
        </p:nvSpPr>
        <p:spPr>
          <a:xfrm>
            <a:off x="152400" y="2819400"/>
            <a:ext cx="9906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hlinkClick r:id="rId11" action="ppaction://hlinkfile"/>
              </a:rPr>
              <a:t>Original French Emigration Request</a:t>
            </a:r>
            <a:endParaRPr lang="en-US" sz="1100" dirty="0" smtClean="0">
              <a:solidFill>
                <a:schemeClr val="tx1"/>
              </a:solidFill>
            </a:endParaRPr>
          </a:p>
        </p:txBody>
      </p:sp>
      <p:sp>
        <p:nvSpPr>
          <p:cNvPr id="31" name="Rectangle 30"/>
          <p:cNvSpPr/>
          <p:nvPr/>
        </p:nvSpPr>
        <p:spPr>
          <a:xfrm>
            <a:off x="2590800" y="1447800"/>
            <a:ext cx="6400800" cy="1908215"/>
          </a:xfrm>
          <a:prstGeom prst="rect">
            <a:avLst/>
          </a:prstGeom>
        </p:spPr>
        <p:txBody>
          <a:bodyPr wrap="square">
            <a:spAutoFit/>
          </a:bodyPr>
          <a:lstStyle/>
          <a:p>
            <a:pPr lvl="0"/>
            <a:r>
              <a:rPr lang="en-US" sz="2000" b="1" dirty="0" smtClean="0">
                <a:solidFill>
                  <a:schemeClr val="tx2"/>
                </a:solidFill>
                <a:ea typeface="Calibri" pitchFamily="34" charset="0"/>
                <a:cs typeface="Arial" pitchFamily="34" charset="0"/>
              </a:rPr>
              <a:t>Wednesday, October 7, 1942</a:t>
            </a:r>
          </a:p>
          <a:p>
            <a:pPr lvl="0" algn="just" eaLnBrk="0" hangingPunct="0"/>
            <a:r>
              <a:rPr lang="en-US" sz="2000" dirty="0" smtClean="0">
                <a:solidFill>
                  <a:schemeClr val="tx2"/>
                </a:solidFill>
                <a:ea typeface="Calibri" pitchFamily="34" charset="0"/>
                <a:cs typeface="Arial" pitchFamily="34" charset="0"/>
              </a:rPr>
              <a:t>“I filled out the forms for America. A ship leaves on </a:t>
            </a:r>
          </a:p>
          <a:p>
            <a:pPr lvl="0" algn="just" eaLnBrk="0" hangingPunct="0"/>
            <a:r>
              <a:rPr lang="en-US" sz="2000" dirty="0" smtClean="0">
                <a:solidFill>
                  <a:schemeClr val="tx2"/>
                </a:solidFill>
                <a:ea typeface="Calibri" pitchFamily="34" charset="0"/>
                <a:cs typeface="Arial" pitchFamily="34" charset="0"/>
              </a:rPr>
              <a:t>November 25. It’s the one I am to take…. What a </a:t>
            </a:r>
          </a:p>
          <a:p>
            <a:pPr lvl="0" algn="just" eaLnBrk="0" hangingPunct="0"/>
            <a:r>
              <a:rPr lang="en-US" sz="2000" dirty="0" smtClean="0">
                <a:solidFill>
                  <a:schemeClr val="tx2"/>
                </a:solidFill>
                <a:ea typeface="Calibri" pitchFamily="34" charset="0"/>
                <a:cs typeface="Arial" pitchFamily="34" charset="0"/>
              </a:rPr>
              <a:t>joy this will be for you and for me, too. You’ll know </a:t>
            </a:r>
          </a:p>
          <a:p>
            <a:pPr lvl="0" algn="just" eaLnBrk="0" hangingPunct="0"/>
            <a:r>
              <a:rPr lang="en-US" sz="2000" dirty="0" smtClean="0">
                <a:solidFill>
                  <a:schemeClr val="tx2"/>
                </a:solidFill>
                <a:ea typeface="Calibri" pitchFamily="34" charset="0"/>
                <a:cs typeface="Arial" pitchFamily="34" charset="0"/>
              </a:rPr>
              <a:t>that I am safe. And you?”</a:t>
            </a:r>
          </a:p>
          <a:p>
            <a:pPr lvl="0" algn="just" eaLnBrk="0" hangingPunct="0"/>
            <a:endParaRPr lang="en-US" dirty="0" smtClean="0">
              <a:solidFill>
                <a:schemeClr val="tx2"/>
              </a:solidFill>
              <a:ea typeface="Calibri" pitchFamily="34" charset="0"/>
              <a:cs typeface="Arial" pitchFamily="34" charset="0"/>
            </a:endParaRPr>
          </a:p>
        </p:txBody>
      </p:sp>
      <p:sp>
        <p:nvSpPr>
          <p:cNvPr id="32" name="Rectangle 31"/>
          <p:cNvSpPr/>
          <p:nvPr/>
        </p:nvSpPr>
        <p:spPr>
          <a:xfrm>
            <a:off x="2590800" y="3505200"/>
            <a:ext cx="6553200" cy="2554545"/>
          </a:xfrm>
          <a:prstGeom prst="rect">
            <a:avLst/>
          </a:prstGeom>
        </p:spPr>
        <p:txBody>
          <a:bodyPr wrap="square">
            <a:spAutoFit/>
          </a:bodyPr>
          <a:lstStyle/>
          <a:p>
            <a:pPr lvl="0" eaLnBrk="0" hangingPunct="0"/>
            <a:r>
              <a:rPr lang="en-US" sz="2000" b="1" dirty="0" smtClean="0">
                <a:solidFill>
                  <a:schemeClr val="tx2"/>
                </a:solidFill>
                <a:ea typeface="Calibri" pitchFamily="34" charset="0"/>
                <a:cs typeface="Arial" pitchFamily="34" charset="0"/>
              </a:rPr>
              <a:t>Friday, October 9, 1942</a:t>
            </a:r>
          </a:p>
          <a:p>
            <a:pPr lvl="0" algn="just" eaLnBrk="0" hangingPunct="0"/>
            <a:r>
              <a:rPr lang="en-US" sz="2000" dirty="0" smtClean="0">
                <a:solidFill>
                  <a:schemeClr val="tx2"/>
                </a:solidFill>
                <a:ea typeface="Calibri" pitchFamily="34" charset="0"/>
                <a:cs typeface="Arial" pitchFamily="34" charset="0"/>
              </a:rPr>
              <a:t>“Mrs. </a:t>
            </a:r>
            <a:r>
              <a:rPr lang="en-US" sz="2000" dirty="0" err="1" smtClean="0">
                <a:solidFill>
                  <a:schemeClr val="tx2"/>
                </a:solidFill>
                <a:ea typeface="Calibri" pitchFamily="34" charset="0"/>
                <a:cs typeface="Arial" pitchFamily="34" charset="0"/>
              </a:rPr>
              <a:t>Cavailhon</a:t>
            </a:r>
            <a:r>
              <a:rPr lang="en-US" sz="2000" dirty="0" smtClean="0">
                <a:solidFill>
                  <a:schemeClr val="tx2"/>
                </a:solidFill>
                <a:ea typeface="Calibri" pitchFamily="34" charset="0"/>
                <a:cs typeface="Arial" pitchFamily="34" charset="0"/>
              </a:rPr>
              <a:t> has just gotten permission from the</a:t>
            </a:r>
          </a:p>
          <a:p>
            <a:pPr lvl="0" algn="just" eaLnBrk="0" hangingPunct="0"/>
            <a:r>
              <a:rPr lang="en-US" sz="2000" dirty="0" smtClean="0">
                <a:solidFill>
                  <a:schemeClr val="tx2"/>
                </a:solidFill>
                <a:ea typeface="Calibri" pitchFamily="34" charset="0"/>
                <a:cs typeface="Arial" pitchFamily="34" charset="0"/>
              </a:rPr>
              <a:t>Ministry of Interior and from the </a:t>
            </a:r>
            <a:r>
              <a:rPr lang="en-US" sz="2000" dirty="0" err="1" smtClean="0">
                <a:solidFill>
                  <a:schemeClr val="tx2"/>
                </a:solidFill>
                <a:ea typeface="Calibri" pitchFamily="34" charset="0"/>
                <a:cs typeface="Arial" pitchFamily="34" charset="0"/>
              </a:rPr>
              <a:t>préfecture</a:t>
            </a:r>
            <a:r>
              <a:rPr lang="en-US" sz="2000" dirty="0" smtClean="0">
                <a:solidFill>
                  <a:schemeClr val="tx2"/>
                </a:solidFill>
                <a:ea typeface="Calibri" pitchFamily="34" charset="0"/>
                <a:cs typeface="Arial" pitchFamily="34" charset="0"/>
              </a:rPr>
              <a:t> for me </a:t>
            </a:r>
          </a:p>
          <a:p>
            <a:pPr lvl="0" algn="just" eaLnBrk="0" hangingPunct="0"/>
            <a:r>
              <a:rPr lang="en-US" sz="2000" dirty="0" smtClean="0">
                <a:solidFill>
                  <a:schemeClr val="tx2"/>
                </a:solidFill>
                <a:ea typeface="Calibri" pitchFamily="34" charset="0"/>
                <a:cs typeface="Arial" pitchFamily="34" charset="0"/>
              </a:rPr>
              <a:t>to remain under the protection of the Quakers and </a:t>
            </a:r>
          </a:p>
          <a:p>
            <a:pPr lvl="0" algn="just" eaLnBrk="0" hangingPunct="0"/>
            <a:r>
              <a:rPr lang="en-US" sz="2000" dirty="0" smtClean="0">
                <a:solidFill>
                  <a:schemeClr val="tx2"/>
                </a:solidFill>
                <a:ea typeface="Calibri" pitchFamily="34" charset="0"/>
                <a:cs typeface="Arial" pitchFamily="34" charset="0"/>
              </a:rPr>
              <a:t>that I am allowed to go out while waiting to leave for </a:t>
            </a:r>
          </a:p>
          <a:p>
            <a:pPr lvl="0" algn="just" eaLnBrk="0" hangingPunct="0"/>
            <a:r>
              <a:rPr lang="en-US" sz="2000" dirty="0" smtClean="0">
                <a:solidFill>
                  <a:schemeClr val="tx2"/>
                </a:solidFill>
                <a:ea typeface="Calibri" pitchFamily="34" charset="0"/>
                <a:cs typeface="Arial" pitchFamily="34" charset="0"/>
              </a:rPr>
              <a:t>the United States. It’s certain now. Yet I can’t </a:t>
            </a:r>
          </a:p>
          <a:p>
            <a:pPr lvl="0" algn="just" eaLnBrk="0" hangingPunct="0"/>
            <a:r>
              <a:rPr lang="en-US" sz="2000" dirty="0" smtClean="0">
                <a:solidFill>
                  <a:schemeClr val="tx2"/>
                </a:solidFill>
                <a:ea typeface="Calibri" pitchFamily="34" charset="0"/>
                <a:cs typeface="Arial" pitchFamily="34" charset="0"/>
              </a:rPr>
              <a:t>bring myself to believe it.”</a:t>
            </a:r>
          </a:p>
          <a:p>
            <a:pPr lvl="0" eaLnBrk="0" hangingPunct="0"/>
            <a:endParaRPr lang="en-US" sz="2000" dirty="0" smtClean="0">
              <a:solidFill>
                <a:schemeClr val="tx2"/>
              </a:solidFill>
              <a:latin typeface="Arial" pitchFamily="34" charset="0"/>
            </a:endParaRPr>
          </a:p>
        </p:txBody>
      </p:sp>
      <p:sp>
        <p:nvSpPr>
          <p:cNvPr id="36" name="Footer Placeholder 12"/>
          <p:cNvSpPr txBox="1">
            <a:spLocks/>
          </p:cNvSpPr>
          <p:nvPr/>
        </p:nvSpPr>
        <p:spPr bwMode="auto">
          <a:xfrm>
            <a:off x="46482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7</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7" name="Rectangle 36"/>
          <p:cNvSpPr/>
          <p:nvPr/>
        </p:nvSpPr>
        <p:spPr>
          <a:xfrm>
            <a:off x="2362200" y="6324600"/>
            <a:ext cx="5029200" cy="215444"/>
          </a:xfrm>
          <a:prstGeom prst="rect">
            <a:avLst/>
          </a:prstGeom>
        </p:spPr>
        <p:txBody>
          <a:bodyPr wrap="square">
            <a:spAutoFit/>
          </a:bodyPr>
          <a:lstStyle/>
          <a:p>
            <a:pPr algn="ctr"/>
            <a:r>
              <a:rPr lang="en-US" sz="800" dirty="0" smtClean="0"/>
              <a:t>Reprinted with permission from p. 72,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39" name="Rectangle 38"/>
          <p:cNvSpPr/>
          <p:nvPr/>
        </p:nvSpPr>
        <p:spPr>
          <a:xfrm>
            <a:off x="4038600" y="3048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3</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ectangle 19"/>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1" name="Rectangle 20"/>
          <p:cNvSpPr/>
          <p:nvPr/>
        </p:nvSpPr>
        <p:spPr>
          <a:xfrm>
            <a:off x="0" y="24384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28" name="Rectangle 27"/>
          <p:cNvSpPr/>
          <p:nvPr/>
        </p:nvSpPr>
        <p:spPr>
          <a:xfrm>
            <a:off x="0" y="59436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pic>
        <p:nvPicPr>
          <p:cNvPr id="29" name="Picture 8" descr="mono_black_trans"/>
          <p:cNvPicPr>
            <a:picLocks noChangeAspect="1" noChangeArrowheads="1"/>
          </p:cNvPicPr>
          <p:nvPr/>
        </p:nvPicPr>
        <p:blipFill>
          <a:blip r:embed="rId12" cstate="print"/>
          <a:srcRect/>
          <a:stretch>
            <a:fillRect/>
          </a:stretch>
        </p:blipFill>
        <p:spPr bwMode="auto">
          <a:xfrm>
            <a:off x="152400" y="6324600"/>
            <a:ext cx="585788" cy="3667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2"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3"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4" cstate="print"/>
          <a:srcRect/>
          <a:stretch>
            <a:fillRect/>
          </a:stretch>
        </p:blipFill>
        <p:spPr bwMode="auto">
          <a:xfrm>
            <a:off x="7443788" y="6324600"/>
            <a:ext cx="1243012" cy="274638"/>
          </a:xfrm>
          <a:prstGeom prst="rect">
            <a:avLst/>
          </a:prstGeom>
          <a:noFill/>
        </p:spPr>
      </p:pic>
      <p:sp>
        <p:nvSpPr>
          <p:cNvPr id="13" name="Rectangle 12"/>
          <p:cNvSpPr/>
          <p:nvPr/>
        </p:nvSpPr>
        <p:spPr>
          <a:xfrm>
            <a:off x="2514600" y="1143000"/>
            <a:ext cx="6858000" cy="1938992"/>
          </a:xfrm>
          <a:prstGeom prst="rect">
            <a:avLst/>
          </a:prstGeom>
        </p:spPr>
        <p:txBody>
          <a:bodyPr wrap="square">
            <a:spAutoFit/>
          </a:bodyPr>
          <a:lstStyle/>
          <a:p>
            <a:pPr lvl="0" eaLnBrk="0" hangingPunct="0"/>
            <a:r>
              <a:rPr lang="en-US" sz="2000" b="1" i="1" dirty="0" smtClean="0">
                <a:solidFill>
                  <a:schemeClr val="tx2"/>
                </a:solidFill>
                <a:latin typeface="Arial" pitchFamily="34" charset="0"/>
                <a:ea typeface="Calibri" pitchFamily="34" charset="0"/>
                <a:cs typeface="Arial" pitchFamily="34" charset="0"/>
              </a:rPr>
              <a:t>Friday, October 23, 1942</a:t>
            </a:r>
          </a:p>
          <a:p>
            <a:pPr lvl="0" eaLnBrk="0" hangingPunct="0"/>
            <a:r>
              <a:rPr lang="en-US" sz="2000" dirty="0" smtClean="0">
                <a:solidFill>
                  <a:schemeClr val="tx2"/>
                </a:solidFill>
                <a:latin typeface="+mn-lt"/>
                <a:ea typeface="Calibri" pitchFamily="34" charset="0"/>
                <a:cs typeface="Arial" pitchFamily="34" charset="0"/>
              </a:rPr>
              <a:t>“The emigration forms were returned from Marseilles to Mrs. </a:t>
            </a:r>
            <a:r>
              <a:rPr lang="en-US" sz="2000" dirty="0" err="1" smtClean="0">
                <a:solidFill>
                  <a:schemeClr val="tx2"/>
                </a:solidFill>
                <a:latin typeface="+mn-lt"/>
                <a:ea typeface="Calibri" pitchFamily="34" charset="0"/>
                <a:cs typeface="Arial" pitchFamily="34" charset="0"/>
              </a:rPr>
              <a:t>Cavailhon</a:t>
            </a:r>
            <a:r>
              <a:rPr lang="en-US" sz="2000" dirty="0" smtClean="0">
                <a:solidFill>
                  <a:schemeClr val="tx2"/>
                </a:solidFill>
                <a:latin typeface="+mn-lt"/>
                <a:ea typeface="Calibri" pitchFamily="34" charset="0"/>
                <a:cs typeface="Arial" pitchFamily="34" charset="0"/>
              </a:rPr>
              <a:t> saying … as far as the young Feigl is concerned, if he is Catholic, it is not certain whether </a:t>
            </a:r>
          </a:p>
          <a:p>
            <a:pPr lvl="0" eaLnBrk="0" hangingPunct="0"/>
            <a:r>
              <a:rPr lang="en-US" sz="2000" dirty="0" smtClean="0">
                <a:solidFill>
                  <a:schemeClr val="tx2"/>
                </a:solidFill>
                <a:latin typeface="+mn-lt"/>
                <a:ea typeface="Calibri" pitchFamily="34" charset="0"/>
                <a:cs typeface="Arial" pitchFamily="34" charset="0"/>
              </a:rPr>
              <a:t>he’ll be able to go.”</a:t>
            </a:r>
          </a:p>
          <a:p>
            <a:pPr lvl="0" eaLnBrk="0" hangingPunct="0"/>
            <a:endParaRPr lang="en-US" sz="2000" dirty="0" smtClean="0">
              <a:solidFill>
                <a:schemeClr val="tx2"/>
              </a:solidFill>
              <a:latin typeface="+mn-lt"/>
            </a:endParaRPr>
          </a:p>
        </p:txBody>
      </p:sp>
      <p:cxnSp>
        <p:nvCxnSpPr>
          <p:cNvPr id="19" name="Straight Connector 18"/>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381000" y="3581400"/>
            <a:ext cx="17526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9: </a:t>
            </a:r>
          </a:p>
          <a:p>
            <a:pPr lvl="0" algn="ctr">
              <a:spcAft>
                <a:spcPts val="0"/>
              </a:spcAft>
            </a:pPr>
            <a:r>
              <a:rPr lang="en-US" sz="1100" dirty="0" smtClean="0">
                <a:solidFill>
                  <a:schemeClr val="tx1"/>
                </a:solidFill>
                <a:hlinkClick r:id="rId5" action="ppaction://hlinkfile"/>
              </a:rPr>
              <a:t>Children’s Transport</a:t>
            </a:r>
            <a:endParaRPr lang="en-US" sz="1200" i="1" dirty="0" smtClean="0">
              <a:solidFill>
                <a:schemeClr val="tx1"/>
              </a:solidFill>
            </a:endParaRPr>
          </a:p>
        </p:txBody>
      </p:sp>
      <p:sp>
        <p:nvSpPr>
          <p:cNvPr id="25" name="Rounded Rectangle 24"/>
          <p:cNvSpPr/>
          <p:nvPr/>
        </p:nvSpPr>
        <p:spPr>
          <a:xfrm>
            <a:off x="1371600" y="41910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6" action="ppaction://hlinkfile"/>
              </a:rPr>
              <a:t>Translated Letter to Quakers</a:t>
            </a:r>
            <a:endParaRPr lang="en-US" sz="1100" dirty="0" smtClean="0">
              <a:solidFill>
                <a:schemeClr val="tx1"/>
              </a:solidFill>
            </a:endParaRPr>
          </a:p>
        </p:txBody>
      </p:sp>
      <p:sp>
        <p:nvSpPr>
          <p:cNvPr id="26" name="Rounded Rectangle 25"/>
          <p:cNvSpPr/>
          <p:nvPr/>
        </p:nvSpPr>
        <p:spPr>
          <a:xfrm>
            <a:off x="304800" y="4191000"/>
            <a:ext cx="990600" cy="8686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r>
              <a:rPr lang="en-US" sz="1100" dirty="0" smtClean="0">
                <a:solidFill>
                  <a:schemeClr val="tx1"/>
                </a:solidFill>
                <a:hlinkClick r:id="rId7" action="ppaction://hlinkfile"/>
              </a:rPr>
              <a:t>Original Letter to Quakers</a:t>
            </a:r>
            <a:endParaRPr lang="en-US" sz="1100" dirty="0" smtClean="0">
              <a:solidFill>
                <a:schemeClr val="tx1"/>
              </a:solidFill>
            </a:endParaRPr>
          </a:p>
        </p:txBody>
      </p:sp>
      <p:sp>
        <p:nvSpPr>
          <p:cNvPr id="24" name="Rounded Rectangle 23"/>
          <p:cNvSpPr/>
          <p:nvPr/>
        </p:nvSpPr>
        <p:spPr>
          <a:xfrm>
            <a:off x="381000" y="2895600"/>
            <a:ext cx="17526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8: </a:t>
            </a:r>
          </a:p>
          <a:p>
            <a:pPr lvl="0" algn="ctr">
              <a:spcAft>
                <a:spcPts val="0"/>
              </a:spcAft>
            </a:pPr>
            <a:r>
              <a:rPr lang="en-US" sz="1100" dirty="0" smtClean="0">
                <a:solidFill>
                  <a:schemeClr val="tx1"/>
                </a:solidFill>
                <a:hlinkClick r:id="rId8" action="ppaction://hlinkfile"/>
              </a:rPr>
              <a:t>Baptism</a:t>
            </a:r>
            <a:endParaRPr lang="en-US" sz="1200" i="1" dirty="0" smtClean="0">
              <a:solidFill>
                <a:schemeClr val="tx1"/>
              </a:solidFill>
            </a:endParaRPr>
          </a:p>
        </p:txBody>
      </p:sp>
      <p:sp>
        <p:nvSpPr>
          <p:cNvPr id="30" name="Rounded Rectangle 29"/>
          <p:cNvSpPr/>
          <p:nvPr/>
        </p:nvSpPr>
        <p:spPr>
          <a:xfrm>
            <a:off x="381000" y="5257800"/>
            <a:ext cx="1828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10: </a:t>
            </a:r>
            <a:r>
              <a:rPr lang="en-US" sz="1100" dirty="0" smtClean="0">
                <a:solidFill>
                  <a:schemeClr val="tx1"/>
                </a:solidFill>
                <a:hlinkClick r:id="rId9" action="ppaction://hlinkfile"/>
              </a:rPr>
              <a:t>Fate of Children’s Transport</a:t>
            </a:r>
            <a:endParaRPr lang="en-US" sz="1200" i="1" dirty="0" smtClean="0">
              <a:solidFill>
                <a:schemeClr val="tx1"/>
              </a:solidFill>
            </a:endParaRPr>
          </a:p>
        </p:txBody>
      </p:sp>
      <p:sp>
        <p:nvSpPr>
          <p:cNvPr id="31" name="Rectangle 1"/>
          <p:cNvSpPr>
            <a:spLocks noChangeArrowheads="1"/>
          </p:cNvSpPr>
          <p:nvPr/>
        </p:nvSpPr>
        <p:spPr bwMode="auto">
          <a:xfrm>
            <a:off x="2514600" y="3886200"/>
            <a:ext cx="6781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chemeClr val="tx2"/>
                </a:solidFill>
                <a:latin typeface="Arial" pitchFamily="34" charset="0"/>
                <a:ea typeface="Calibri" pitchFamily="34" charset="0"/>
                <a:cs typeface="Arial" pitchFamily="34" charset="0"/>
              </a:rPr>
              <a:t>Wednesday</a:t>
            </a:r>
            <a:r>
              <a:rPr kumimoji="0" lang="en-US" sz="2000" b="1" i="1" u="none" strike="noStrike" cap="none" normalizeH="0" baseline="0" dirty="0" smtClean="0">
                <a:ln>
                  <a:noFill/>
                </a:ln>
                <a:solidFill>
                  <a:schemeClr val="tx2"/>
                </a:solidFill>
                <a:effectLst/>
                <a:latin typeface="Arial" pitchFamily="34" charset="0"/>
                <a:ea typeface="Calibri" pitchFamily="34" charset="0"/>
                <a:cs typeface="Arial" pitchFamily="34" charset="0"/>
              </a:rPr>
              <a:t>, November 11, 1942</a:t>
            </a:r>
            <a:endParaRPr kumimoji="0" lang="en-US"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The English and Am. attacked North Africa. We were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able to read the leaflets. They were everywhere. The gendarmes came to collect  them.</a:t>
            </a:r>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2"/>
              </a:solidFill>
              <a:effectLst/>
              <a:latin typeface="Calibri"/>
              <a:ea typeface="Calibri" pitchFamily="34" charset="0"/>
              <a:cs typeface="Arial" pitchFamily="34" charset="0"/>
            </a:endParaRPr>
          </a:p>
        </p:txBody>
      </p:sp>
      <p:sp>
        <p:nvSpPr>
          <p:cNvPr id="29" name="Rectangle 28"/>
          <p:cNvSpPr/>
          <p:nvPr/>
        </p:nvSpPr>
        <p:spPr>
          <a:xfrm>
            <a:off x="2514600" y="5334000"/>
            <a:ext cx="6400800" cy="1015663"/>
          </a:xfrm>
          <a:prstGeom prst="rect">
            <a:avLst/>
          </a:prstGeom>
        </p:spPr>
        <p:txBody>
          <a:bodyPr wrap="square">
            <a:spAutoFit/>
          </a:bodyPr>
          <a:lstStyle/>
          <a:p>
            <a:pPr lvl="0" eaLnBrk="0" hangingPunct="0"/>
            <a:r>
              <a:rPr lang="en-US" sz="2000" b="1" i="1" dirty="0" smtClean="0">
                <a:solidFill>
                  <a:schemeClr val="tx2"/>
                </a:solidFill>
                <a:latin typeface="Arial" pitchFamily="34" charset="0"/>
                <a:ea typeface="Calibri" pitchFamily="34" charset="0"/>
                <a:cs typeface="Arial" pitchFamily="34" charset="0"/>
              </a:rPr>
              <a:t>Tuesday, November 24, 1942</a:t>
            </a:r>
            <a:endParaRPr lang="en-US" sz="2000" dirty="0" smtClean="0">
              <a:solidFill>
                <a:schemeClr val="tx2"/>
              </a:solidFill>
              <a:latin typeface="Arial" pitchFamily="34" charset="0"/>
            </a:endParaRP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Tomorrow is the day when the ship was to sail. Good-bye ship.</a:t>
            </a:r>
            <a:r>
              <a:rPr lang="en-US" sz="2000" dirty="0" smtClean="0">
                <a:solidFill>
                  <a:schemeClr val="tx2"/>
                </a:solidFill>
                <a:latin typeface="Calibri"/>
                <a:ea typeface="Calibri" pitchFamily="34" charset="0"/>
                <a:cs typeface="Arial" pitchFamily="34" charset="0"/>
              </a:rPr>
              <a:t>”</a:t>
            </a:r>
            <a:endParaRPr lang="en-US" sz="2000" dirty="0" smtClean="0">
              <a:solidFill>
                <a:schemeClr val="tx2"/>
              </a:solidFill>
              <a:latin typeface="Arial" pitchFamily="34" charset="0"/>
            </a:endParaRPr>
          </a:p>
        </p:txBody>
      </p:sp>
      <p:sp>
        <p:nvSpPr>
          <p:cNvPr id="32" name="Rectangle 31"/>
          <p:cNvSpPr/>
          <p:nvPr/>
        </p:nvSpPr>
        <p:spPr>
          <a:xfrm>
            <a:off x="2514600" y="2819400"/>
            <a:ext cx="6400800" cy="1015663"/>
          </a:xfrm>
          <a:prstGeom prst="rect">
            <a:avLst/>
          </a:prstGeom>
        </p:spPr>
        <p:txBody>
          <a:bodyPr wrap="square">
            <a:spAutoFit/>
          </a:bodyPr>
          <a:lstStyle/>
          <a:p>
            <a:pPr lvl="0" eaLnBrk="0" hangingPunct="0"/>
            <a:r>
              <a:rPr lang="en-US" sz="2000" b="1" i="1" dirty="0" smtClean="0">
                <a:solidFill>
                  <a:schemeClr val="tx2"/>
                </a:solidFill>
                <a:latin typeface="Arial" pitchFamily="34" charset="0"/>
                <a:cs typeface="Arial" pitchFamily="34" charset="0"/>
              </a:rPr>
              <a:t>Saturday, October 24, 1942</a:t>
            </a:r>
            <a:endParaRPr lang="en-US" sz="2000" dirty="0" smtClean="0">
              <a:solidFill>
                <a:schemeClr val="tx2"/>
              </a:solidFill>
              <a:latin typeface="Arial" pitchFamily="34" charset="0"/>
            </a:endParaRPr>
          </a:p>
          <a:p>
            <a:pPr lvl="0" eaLnBrk="0" hangingPunct="0"/>
            <a:r>
              <a:rPr lang="en-US" sz="2000" dirty="0" smtClean="0">
                <a:solidFill>
                  <a:schemeClr val="tx2"/>
                </a:solidFill>
                <a:latin typeface="Arial" pitchFamily="34" charset="0"/>
              </a:rPr>
              <a:t>“The gendarmes came again. They asked if I was still at the home.”</a:t>
            </a:r>
          </a:p>
        </p:txBody>
      </p:sp>
      <p:sp>
        <p:nvSpPr>
          <p:cNvPr id="34" name="Footer Placeholder 12"/>
          <p:cNvSpPr txBox="1">
            <a:spLocks/>
          </p:cNvSpPr>
          <p:nvPr/>
        </p:nvSpPr>
        <p:spPr bwMode="auto">
          <a:xfrm>
            <a:off x="45720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8</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6" name="Rectangle 35"/>
          <p:cNvSpPr/>
          <p:nvPr/>
        </p:nvSpPr>
        <p:spPr>
          <a:xfrm>
            <a:off x="3962400" y="2286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4</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7" name="Rectangle 36"/>
          <p:cNvSpPr/>
          <p:nvPr/>
        </p:nvSpPr>
        <p:spPr>
          <a:xfrm>
            <a:off x="2590800" y="6248400"/>
            <a:ext cx="5181600" cy="215444"/>
          </a:xfrm>
          <a:prstGeom prst="rect">
            <a:avLst/>
          </a:prstGeom>
        </p:spPr>
        <p:txBody>
          <a:bodyPr wrap="square">
            <a:spAutoFit/>
          </a:bodyPr>
          <a:lstStyle/>
          <a:p>
            <a:pPr algn="ctr"/>
            <a:r>
              <a:rPr lang="en-US" sz="800" dirty="0" smtClean="0"/>
              <a:t>Reprinted with permission from p. 73-76,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27" name="Rectangle 26"/>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8" name="Rectangle 27"/>
          <p:cNvSpPr/>
          <p:nvPr/>
        </p:nvSpPr>
        <p:spPr>
          <a:xfrm>
            <a:off x="0" y="24384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33" name="Rectangle 32"/>
          <p:cNvSpPr/>
          <p:nvPr/>
        </p:nvSpPr>
        <p:spPr>
          <a:xfrm>
            <a:off x="0" y="59436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SCSFI"/>
          <p:cNvPicPr>
            <a:picLocks noChangeAspect="1" noChangeArrowheads="1"/>
          </p:cNvPicPr>
          <p:nvPr/>
        </p:nvPicPr>
        <p:blipFill>
          <a:blip r:embed="rId3" cstate="print"/>
          <a:srcRect/>
          <a:stretch>
            <a:fillRect/>
          </a:stretch>
        </p:blipFill>
        <p:spPr bwMode="auto">
          <a:xfrm>
            <a:off x="304800" y="228600"/>
            <a:ext cx="1041400" cy="1281113"/>
          </a:xfrm>
          <a:prstGeom prst="rect">
            <a:avLst/>
          </a:prstGeom>
          <a:noFill/>
        </p:spPr>
      </p:pic>
      <p:pic>
        <p:nvPicPr>
          <p:cNvPr id="2056" name="Picture 8" descr="mono_black_trans"/>
          <p:cNvPicPr>
            <a:picLocks noChangeAspect="1" noChangeArrowheads="1"/>
          </p:cNvPicPr>
          <p:nvPr/>
        </p:nvPicPr>
        <p:blipFill>
          <a:blip r:embed="rId4" cstate="print"/>
          <a:srcRect/>
          <a:stretch>
            <a:fillRect/>
          </a:stretch>
        </p:blipFill>
        <p:spPr bwMode="auto">
          <a:xfrm>
            <a:off x="228600" y="6238875"/>
            <a:ext cx="585788" cy="366713"/>
          </a:xfrm>
          <a:prstGeom prst="rect">
            <a:avLst/>
          </a:prstGeom>
          <a:noFill/>
        </p:spPr>
      </p:pic>
      <p:pic>
        <p:nvPicPr>
          <p:cNvPr id="2058" name="Picture 10" descr="collegetransparent"/>
          <p:cNvPicPr>
            <a:picLocks noChangeAspect="1" noChangeArrowheads="1"/>
          </p:cNvPicPr>
          <p:nvPr/>
        </p:nvPicPr>
        <p:blipFill>
          <a:blip r:embed="rId5" cstate="print"/>
          <a:srcRect/>
          <a:stretch>
            <a:fillRect/>
          </a:stretch>
        </p:blipFill>
        <p:spPr bwMode="auto">
          <a:xfrm>
            <a:off x="7443788" y="6324600"/>
            <a:ext cx="1243012" cy="274638"/>
          </a:xfrm>
          <a:prstGeom prst="rect">
            <a:avLst/>
          </a:prstGeom>
          <a:noFill/>
        </p:spPr>
      </p:pic>
      <p:sp>
        <p:nvSpPr>
          <p:cNvPr id="9" name="Rectangle 8"/>
          <p:cNvSpPr/>
          <p:nvPr/>
        </p:nvSpPr>
        <p:spPr>
          <a:xfrm>
            <a:off x="2514600" y="1371600"/>
            <a:ext cx="6629400" cy="1015663"/>
          </a:xfrm>
          <a:prstGeom prst="rect">
            <a:avLst/>
          </a:prstGeom>
        </p:spPr>
        <p:txBody>
          <a:bodyPr wrap="square">
            <a:spAutoFit/>
          </a:bodyPr>
          <a:lstStyle/>
          <a:p>
            <a:pPr lvl="0"/>
            <a:r>
              <a:rPr lang="en-US" sz="2000" b="1" dirty="0" smtClean="0">
                <a:solidFill>
                  <a:schemeClr val="tx2"/>
                </a:solidFill>
                <a:latin typeface="Arial" pitchFamily="34" charset="0"/>
                <a:ea typeface="Calibri" pitchFamily="34" charset="0"/>
                <a:cs typeface="Arial" pitchFamily="34" charset="0"/>
              </a:rPr>
              <a:t>Thursday, November 5, 1942 [Marseilles]</a:t>
            </a:r>
          </a:p>
          <a:p>
            <a:pPr lvl="0" eaLnBrk="0" hangingPunct="0"/>
            <a:r>
              <a:rPr lang="en-US" sz="2000" dirty="0" smtClean="0">
                <a:solidFill>
                  <a:schemeClr val="tx2"/>
                </a:solidFill>
                <a:latin typeface="Calibri"/>
                <a:ea typeface="Calibri" pitchFamily="34" charset="0"/>
                <a:cs typeface="Arial" pitchFamily="34" charset="0"/>
              </a:rPr>
              <a:t>“…</a:t>
            </a:r>
            <a:r>
              <a:rPr lang="en-US" sz="2000" dirty="0" smtClean="0">
                <a:solidFill>
                  <a:schemeClr val="tx2"/>
                </a:solidFill>
                <a:latin typeface="Arial" pitchFamily="34" charset="0"/>
                <a:ea typeface="Calibri" pitchFamily="34" charset="0"/>
                <a:cs typeface="Arial" pitchFamily="34" charset="0"/>
              </a:rPr>
              <a:t>So after a one-hour hike in darkness, we arrived at a colony (Les Caillols) where it was decided to keep me.</a:t>
            </a:r>
            <a:r>
              <a:rPr lang="en-US" sz="2000" dirty="0" smtClean="0">
                <a:solidFill>
                  <a:schemeClr val="tx2"/>
                </a:solidFill>
                <a:latin typeface="Calibri"/>
                <a:ea typeface="Calibri" pitchFamily="34" charset="0"/>
                <a:cs typeface="Arial" pitchFamily="34" charset="0"/>
              </a:rPr>
              <a:t>”</a:t>
            </a:r>
          </a:p>
        </p:txBody>
      </p:sp>
      <p:sp>
        <p:nvSpPr>
          <p:cNvPr id="10" name="Rectangle 1"/>
          <p:cNvSpPr>
            <a:spLocks noChangeArrowheads="1"/>
          </p:cNvSpPr>
          <p:nvPr/>
        </p:nvSpPr>
        <p:spPr bwMode="auto">
          <a:xfrm>
            <a:off x="2514600" y="2667000"/>
            <a:ext cx="6629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Sunday, December 27, 1942 [</a:t>
            </a:r>
            <a:r>
              <a:rPr kumimoji="0" lang="en-US" sz="2000" b="1" u="none" strike="noStrike" cap="none" normalizeH="0" baseline="0" dirty="0" smtClean="0">
                <a:ln>
                  <a:noFill/>
                </a:ln>
                <a:solidFill>
                  <a:schemeClr val="tx2"/>
                </a:solidFill>
                <a:effectLst/>
                <a:latin typeface="+mn-lt"/>
                <a:ea typeface="Calibri" pitchFamily="34" charset="0"/>
                <a:cs typeface="Arial" pitchFamily="34" charset="0"/>
              </a:rPr>
              <a:t>La </a:t>
            </a:r>
            <a:r>
              <a:rPr kumimoji="0" lang="en-US" sz="2000" b="1" u="none" strike="noStrike" cap="none" normalizeH="0" baseline="0" dirty="0" err="1" smtClean="0">
                <a:ln>
                  <a:noFill/>
                </a:ln>
                <a:solidFill>
                  <a:schemeClr val="tx2"/>
                </a:solidFill>
                <a:effectLst/>
                <a:latin typeface="+mn-lt"/>
                <a:ea typeface="Calibri" pitchFamily="34" charset="0"/>
                <a:cs typeface="Arial" pitchFamily="34" charset="0"/>
              </a:rPr>
              <a:t>Rouvière</a:t>
            </a:r>
            <a:r>
              <a:rPr kumimoji="0" lang="en-US" sz="2000" b="1" u="none" strike="noStrike" cap="none" normalizeH="0" baseline="0" dirty="0" smtClean="0">
                <a:ln>
                  <a:noFill/>
                </a:ln>
                <a:solidFill>
                  <a:schemeClr val="tx2"/>
                </a:solidFill>
                <a:effectLst/>
                <a:latin typeface="Arial" pitchFamily="34" charset="0"/>
                <a:ea typeface="Calibri" pitchFamily="34" charset="0"/>
                <a:cs typeface="Arial" pitchFamily="34" charset="0"/>
              </a:rPr>
              <a:t>]</a:t>
            </a:r>
          </a:p>
          <a:p>
            <a:pPr lvl="0" eaLnBrk="0" hangingPunct="0"/>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Mr. </a:t>
            </a:r>
            <a:r>
              <a:rPr kumimoji="0" lang="en-US" sz="2000" b="0" i="0" u="none" strike="noStrike" cap="none" normalizeH="0" baseline="0" dirty="0" err="1" smtClean="0">
                <a:ln>
                  <a:noFill/>
                </a:ln>
                <a:solidFill>
                  <a:schemeClr val="tx2"/>
                </a:solidFill>
                <a:effectLst/>
                <a:latin typeface="+mn-lt"/>
                <a:ea typeface="Calibri" pitchFamily="34" charset="0"/>
                <a:cs typeface="Arial" pitchFamily="34" charset="0"/>
              </a:rPr>
              <a:t>Brémond</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sent me to La </a:t>
            </a:r>
            <a:r>
              <a:rPr kumimoji="0" lang="en-US" sz="2000" b="0" i="0" u="none" strike="noStrike" cap="none" normalizeH="0" baseline="0" dirty="0" err="1" smtClean="0">
                <a:ln>
                  <a:noFill/>
                </a:ln>
                <a:solidFill>
                  <a:schemeClr val="tx2"/>
                </a:solidFill>
                <a:effectLst/>
                <a:latin typeface="Arial" pitchFamily="34" charset="0"/>
                <a:ea typeface="Calibri" pitchFamily="34" charset="0"/>
                <a:cs typeface="Arial" pitchFamily="34" charset="0"/>
              </a:rPr>
              <a:t>Rouvi</a:t>
            </a:r>
            <a:r>
              <a:rPr lang="en-US" sz="2000" dirty="0" err="1" smtClean="0">
                <a:solidFill>
                  <a:schemeClr val="tx2"/>
                </a:solidFill>
                <a:ea typeface="Calibri" pitchFamily="34" charset="0"/>
                <a:cs typeface="Arial" pitchFamily="34" charset="0"/>
              </a:rPr>
              <a:t>èr</a:t>
            </a:r>
            <a:r>
              <a:rPr kumimoji="0" lang="en-US" sz="2000" b="0" i="0" u="none" strike="noStrike" cap="none" normalizeH="0" baseline="0" dirty="0" err="1" smtClean="0">
                <a:ln>
                  <a:noFill/>
                </a:ln>
                <a:solidFill>
                  <a:schemeClr val="tx2"/>
                </a:solidFill>
                <a:effectLst/>
                <a:latin typeface="Arial" pitchFamily="34" charset="0"/>
                <a:ea typeface="Calibri" pitchFamily="34" charset="0"/>
                <a:cs typeface="Arial" pitchFamily="34" charset="0"/>
              </a:rPr>
              <a:t>e</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because I talked </a:t>
            </a:r>
          </a:p>
          <a:p>
            <a:pPr lvl="0" eaLnBrk="0" hangingPunct="0"/>
            <a:r>
              <a:rPr lang="en-US" sz="2000" dirty="0" smtClean="0">
                <a:solidFill>
                  <a:schemeClr val="tx2"/>
                </a:solidFill>
                <a:latin typeface="Arial" pitchFamily="34" charset="0"/>
                <a:ea typeface="Calibri" pitchFamily="34" charset="0"/>
                <a:cs typeface="Arial" pitchFamily="34" charset="0"/>
              </a:rPr>
              <a:t>t</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 the Germans. I cried a lot but he promised me that I </a:t>
            </a:r>
          </a:p>
          <a:p>
            <a:pPr lvl="0" eaLnBrk="0" hangingPunct="0"/>
            <a:r>
              <a:rPr lang="en-US" sz="2000" dirty="0" smtClean="0">
                <a:solidFill>
                  <a:schemeClr val="tx2"/>
                </a:solidFill>
                <a:latin typeface="Arial" pitchFamily="34" charset="0"/>
                <a:ea typeface="Calibri" pitchFamily="34" charset="0"/>
                <a:cs typeface="Arial" pitchFamily="34" charset="0"/>
              </a:rPr>
              <a:t>w</a:t>
            </a:r>
            <a:r>
              <a:rPr kumimoji="0" lang="en-US" sz="20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ould be allowed to return to Les Caillols.</a:t>
            </a:r>
            <a:r>
              <a:rPr kumimoji="0" lang="en-US" sz="2000" b="0" i="0" u="none" strike="noStrike" cap="none" normalizeH="0" baseline="0" dirty="0" smtClean="0">
                <a:ln>
                  <a:noFill/>
                </a:ln>
                <a:solidFill>
                  <a:schemeClr val="tx2"/>
                </a:solidFill>
                <a:effectLst/>
                <a:latin typeface="Calibri"/>
                <a:ea typeface="Calibri" pitchFamily="34" charset="0"/>
                <a:cs typeface="Arial" pitchFamily="34" charset="0"/>
              </a:rPr>
              <a:t>”</a:t>
            </a:r>
            <a:endParaRPr kumimoji="0" lang="en-US" sz="2000" b="0" i="0" u="none" strike="noStrike" cap="none" normalizeH="0" baseline="0" dirty="0" smtClean="0">
              <a:ln>
                <a:noFill/>
              </a:ln>
              <a:solidFill>
                <a:schemeClr val="tx2"/>
              </a:solidFill>
              <a:effectLst/>
              <a:latin typeface="Arial" pitchFamily="34" charset="0"/>
            </a:endParaRPr>
          </a:p>
        </p:txBody>
      </p:sp>
      <p:cxnSp>
        <p:nvCxnSpPr>
          <p:cNvPr id="17" name="Straight Connector 16"/>
          <p:cNvCxnSpPr/>
          <p:nvPr/>
        </p:nvCxnSpPr>
        <p:spPr>
          <a:xfrm rot="5400000">
            <a:off x="-914400"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381000" y="3276600"/>
            <a:ext cx="1600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hlinkClick r:id="rId6" action="ppaction://hlinkfile"/>
              </a:rPr>
              <a:t>Les Caillols Group</a:t>
            </a:r>
            <a:endParaRPr lang="en-US" sz="1200" i="1" dirty="0" smtClean="0">
              <a:solidFill>
                <a:schemeClr val="tx1"/>
              </a:solidFill>
            </a:endParaRPr>
          </a:p>
        </p:txBody>
      </p:sp>
      <p:sp>
        <p:nvSpPr>
          <p:cNvPr id="21" name="Rounded Rectangle 20"/>
          <p:cNvSpPr/>
          <p:nvPr/>
        </p:nvSpPr>
        <p:spPr>
          <a:xfrm>
            <a:off x="381000" y="4800600"/>
            <a:ext cx="16764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Clip 11: </a:t>
            </a:r>
          </a:p>
          <a:p>
            <a:pPr lvl="0" algn="ctr">
              <a:spcAft>
                <a:spcPts val="0"/>
              </a:spcAft>
            </a:pPr>
            <a:r>
              <a:rPr lang="en-US" sz="1100" dirty="0" smtClean="0">
                <a:solidFill>
                  <a:schemeClr val="tx1"/>
                </a:solidFill>
                <a:hlinkClick r:id="rId7" action="ppaction://hlinkfile"/>
              </a:rPr>
              <a:t>Waffen SS</a:t>
            </a:r>
            <a:endParaRPr lang="en-US" sz="1200" i="1" dirty="0" smtClean="0">
              <a:solidFill>
                <a:schemeClr val="tx1"/>
              </a:solidFill>
            </a:endParaRPr>
          </a:p>
        </p:txBody>
      </p:sp>
      <p:sp>
        <p:nvSpPr>
          <p:cNvPr id="27" name="Rectangle 26"/>
          <p:cNvSpPr/>
          <p:nvPr/>
        </p:nvSpPr>
        <p:spPr>
          <a:xfrm>
            <a:off x="2514600" y="4419600"/>
            <a:ext cx="6629400" cy="1631216"/>
          </a:xfrm>
          <a:prstGeom prst="rect">
            <a:avLst/>
          </a:prstGeom>
        </p:spPr>
        <p:txBody>
          <a:bodyPr wrap="square">
            <a:spAutoFit/>
          </a:bodyPr>
          <a:lstStyle/>
          <a:p>
            <a:pPr lvl="0"/>
            <a:r>
              <a:rPr lang="en-US" sz="2000" b="1" dirty="0" smtClean="0">
                <a:solidFill>
                  <a:schemeClr val="tx2"/>
                </a:solidFill>
                <a:ea typeface="Calibri" pitchFamily="34" charset="0"/>
                <a:cs typeface="Arial" pitchFamily="34" charset="0"/>
              </a:rPr>
              <a:t>Monday, January 4, 1943</a:t>
            </a:r>
          </a:p>
          <a:p>
            <a:pPr lvl="0" eaLnBrk="0" hangingPunct="0"/>
            <a:r>
              <a:rPr lang="en-US" sz="2000" dirty="0" smtClean="0">
                <a:solidFill>
                  <a:schemeClr val="tx2"/>
                </a:solidFill>
                <a:ea typeface="Calibri" pitchFamily="34" charset="0"/>
                <a:cs typeface="Arial" pitchFamily="34" charset="0"/>
              </a:rPr>
              <a:t>“Mr. Br. came to La </a:t>
            </a:r>
            <a:r>
              <a:rPr lang="en-US" sz="2000" dirty="0" err="1" smtClean="0">
                <a:solidFill>
                  <a:schemeClr val="tx2"/>
                </a:solidFill>
                <a:ea typeface="Calibri" pitchFamily="34" charset="0"/>
                <a:cs typeface="Arial" pitchFamily="34" charset="0"/>
              </a:rPr>
              <a:t>Rouvière</a:t>
            </a:r>
            <a:r>
              <a:rPr lang="en-US" sz="2000" dirty="0" smtClean="0">
                <a:solidFill>
                  <a:schemeClr val="tx2"/>
                </a:solidFill>
                <a:ea typeface="Calibri" pitchFamily="34" charset="0"/>
                <a:cs typeface="Arial" pitchFamily="34" charset="0"/>
              </a:rPr>
              <a:t> today. I practically flooded </a:t>
            </a:r>
          </a:p>
          <a:p>
            <a:pPr lvl="0" eaLnBrk="0" hangingPunct="0"/>
            <a:r>
              <a:rPr lang="en-US" sz="2000" dirty="0" smtClean="0">
                <a:solidFill>
                  <a:schemeClr val="tx2"/>
                </a:solidFill>
                <a:ea typeface="Calibri" pitchFamily="34" charset="0"/>
                <a:cs typeface="Arial" pitchFamily="34" charset="0"/>
              </a:rPr>
              <a:t>him with tears. Then he told me to pack my things within</a:t>
            </a:r>
          </a:p>
          <a:p>
            <a:pPr lvl="0" eaLnBrk="0" hangingPunct="0"/>
            <a:r>
              <a:rPr lang="en-US" sz="2000" dirty="0" smtClean="0">
                <a:solidFill>
                  <a:schemeClr val="tx2"/>
                </a:solidFill>
                <a:ea typeface="Calibri" pitchFamily="34" charset="0"/>
                <a:cs typeface="Arial" pitchFamily="34" charset="0"/>
              </a:rPr>
              <a:t>five minutes because he is taking me along. I can tell </a:t>
            </a:r>
          </a:p>
          <a:p>
            <a:pPr lvl="0" eaLnBrk="0" hangingPunct="0"/>
            <a:r>
              <a:rPr lang="en-US" sz="2000" dirty="0" smtClean="0">
                <a:solidFill>
                  <a:schemeClr val="tx2"/>
                </a:solidFill>
                <a:ea typeface="Calibri" pitchFamily="34" charset="0"/>
                <a:cs typeface="Arial" pitchFamily="34" charset="0"/>
              </a:rPr>
              <a:t>you that I was happy.”</a:t>
            </a:r>
          </a:p>
        </p:txBody>
      </p:sp>
      <p:sp>
        <p:nvSpPr>
          <p:cNvPr id="28" name="Footer Placeholder 12"/>
          <p:cNvSpPr txBox="1">
            <a:spLocks/>
          </p:cNvSpPr>
          <p:nvPr/>
        </p:nvSpPr>
        <p:spPr bwMode="auto">
          <a:xfrm>
            <a:off x="42672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noProof="0" dirty="0" smtClean="0"/>
              <a:t>9</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0" name="Rectangle 29"/>
          <p:cNvSpPr/>
          <p:nvPr/>
        </p:nvSpPr>
        <p:spPr>
          <a:xfrm>
            <a:off x="3886200" y="228600"/>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Calibri" pitchFamily="34" charset="0"/>
                <a:cs typeface="Arial" pitchFamily="34" charset="0"/>
              </a:rPr>
              <a:t>Poster 5</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1" name="Rectangle 30"/>
          <p:cNvSpPr/>
          <p:nvPr/>
        </p:nvSpPr>
        <p:spPr>
          <a:xfrm>
            <a:off x="2514600" y="6172200"/>
            <a:ext cx="5334000" cy="215444"/>
          </a:xfrm>
          <a:prstGeom prst="rect">
            <a:avLst/>
          </a:prstGeom>
        </p:spPr>
        <p:txBody>
          <a:bodyPr wrap="square">
            <a:spAutoFit/>
          </a:bodyPr>
          <a:lstStyle/>
          <a:p>
            <a:pPr algn="ctr"/>
            <a:r>
              <a:rPr lang="en-US" sz="800" dirty="0" smtClean="0"/>
              <a:t>Reprinted with permission from pp. 74, 76-77, </a:t>
            </a:r>
            <a:r>
              <a:rPr lang="en-US" sz="800" i="1" dirty="0" smtClean="0"/>
              <a:t>Salvaged Pages</a:t>
            </a:r>
            <a:r>
              <a:rPr lang="en-US" sz="800" dirty="0" smtClean="0"/>
              <a:t>, Alexandra </a:t>
            </a:r>
            <a:r>
              <a:rPr lang="en-US" sz="800" dirty="0" err="1" smtClean="0"/>
              <a:t>Zapruder</a:t>
            </a:r>
            <a:r>
              <a:rPr lang="en-US" sz="800" dirty="0" smtClean="0"/>
              <a:t>, Yale University Press, 2002</a:t>
            </a:r>
            <a:endParaRPr lang="en-US" sz="800" dirty="0"/>
          </a:p>
        </p:txBody>
      </p:sp>
      <p:sp>
        <p:nvSpPr>
          <p:cNvPr id="23" name="Rectangle 22"/>
          <p:cNvSpPr/>
          <p:nvPr/>
        </p:nvSpPr>
        <p:spPr>
          <a:xfrm>
            <a:off x="0" y="1752600"/>
            <a:ext cx="2583727" cy="338554"/>
          </a:xfrm>
          <a:prstGeom prst="rect">
            <a:avLst/>
          </a:prstGeom>
        </p:spPr>
        <p:txBody>
          <a:bodyPr wrap="square">
            <a:spAutoFit/>
          </a:bodyPr>
          <a:lstStyle/>
          <a:p>
            <a:pPr algn="ctr"/>
            <a:r>
              <a:rPr lang="en-US" sz="1600" dirty="0" smtClean="0"/>
              <a:t>1. What Do You </a:t>
            </a:r>
            <a:r>
              <a:rPr lang="en-US" sz="1600" b="1" dirty="0" smtClean="0"/>
              <a:t>Observe</a:t>
            </a:r>
            <a:r>
              <a:rPr lang="en-US" sz="1600" dirty="0" smtClean="0"/>
              <a:t>?</a:t>
            </a:r>
            <a:endParaRPr lang="en-US" sz="1600" dirty="0"/>
          </a:p>
        </p:txBody>
      </p:sp>
      <p:sp>
        <p:nvSpPr>
          <p:cNvPr id="24" name="Rectangle 23"/>
          <p:cNvSpPr/>
          <p:nvPr/>
        </p:nvSpPr>
        <p:spPr>
          <a:xfrm>
            <a:off x="0" y="2667000"/>
            <a:ext cx="2583727" cy="338554"/>
          </a:xfrm>
          <a:prstGeom prst="rect">
            <a:avLst/>
          </a:prstGeom>
        </p:spPr>
        <p:txBody>
          <a:bodyPr wrap="square">
            <a:spAutoFit/>
          </a:bodyPr>
          <a:lstStyle/>
          <a:p>
            <a:pPr algn="ctr"/>
            <a:r>
              <a:rPr lang="en-US" sz="1600" dirty="0" smtClean="0"/>
              <a:t>2. What Do You </a:t>
            </a:r>
            <a:r>
              <a:rPr lang="en-US" sz="1600" b="1" dirty="0" smtClean="0"/>
              <a:t>Wonder</a:t>
            </a:r>
            <a:r>
              <a:rPr lang="en-US" sz="1600" dirty="0" smtClean="0"/>
              <a:t>?</a:t>
            </a:r>
            <a:endParaRPr lang="en-US" sz="1600" dirty="0"/>
          </a:p>
        </p:txBody>
      </p:sp>
      <p:sp>
        <p:nvSpPr>
          <p:cNvPr id="25" name="Rectangle 24"/>
          <p:cNvSpPr/>
          <p:nvPr/>
        </p:nvSpPr>
        <p:spPr>
          <a:xfrm>
            <a:off x="0" y="5791200"/>
            <a:ext cx="2583727" cy="338554"/>
          </a:xfrm>
          <a:prstGeom prst="rect">
            <a:avLst/>
          </a:prstGeom>
        </p:spPr>
        <p:txBody>
          <a:bodyPr wrap="square">
            <a:spAutoFit/>
          </a:bodyPr>
          <a:lstStyle/>
          <a:p>
            <a:pPr algn="ctr"/>
            <a:r>
              <a:rPr lang="en-US" sz="1600" dirty="0" smtClean="0"/>
              <a:t>3. What Did You </a:t>
            </a:r>
            <a:r>
              <a:rPr lang="en-US" sz="1600" b="1" dirty="0" smtClean="0"/>
              <a:t>Learn</a:t>
            </a:r>
            <a:r>
              <a:rPr lang="en-US" sz="1600" dirty="0" smtClean="0"/>
              <a:t>?</a:t>
            </a:r>
            <a:endParaRPr lang="en-US" sz="1600" dirty="0"/>
          </a:p>
        </p:txBody>
      </p:sp>
      <p:sp>
        <p:nvSpPr>
          <p:cNvPr id="18" name="Rounded Rectangle 17"/>
          <p:cNvSpPr/>
          <p:nvPr/>
        </p:nvSpPr>
        <p:spPr>
          <a:xfrm>
            <a:off x="381000" y="4038600"/>
            <a:ext cx="1600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Aft>
                <a:spcPts val="0"/>
              </a:spcAft>
            </a:pPr>
            <a:r>
              <a:rPr lang="en-US" sz="1100" dirty="0" smtClean="0">
                <a:solidFill>
                  <a:schemeClr val="tx1"/>
                </a:solidFill>
              </a:rPr>
              <a:t>View </a:t>
            </a:r>
          </a:p>
          <a:p>
            <a:pPr lvl="0" algn="ctr">
              <a:spcAft>
                <a:spcPts val="0"/>
              </a:spcAft>
            </a:pPr>
            <a:r>
              <a:rPr lang="en-US" sz="1100" dirty="0" smtClean="0">
                <a:solidFill>
                  <a:schemeClr val="tx1"/>
                </a:solidFill>
                <a:hlinkClick r:id="rId8" action="ppaction://hlinkfile"/>
              </a:rPr>
              <a:t>Peter at Les Caillols</a:t>
            </a:r>
            <a:endParaRPr lang="en-US" sz="1200" i="1"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Template">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990000"/>
      </a:hlink>
      <a:folHlink>
        <a:srgbClr val="99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 Template</Template>
  <TotalTime>9707</TotalTime>
  <Words>2489</Words>
  <Application>Microsoft Office PowerPoint</Application>
  <PresentationFormat>On-screen Show (4:3)</PresentationFormat>
  <Paragraphs>356</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PowerPoint Presentation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Additional Resources </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Hansen</dc:creator>
  <cp:lastModifiedBy>USHMMTrain</cp:lastModifiedBy>
  <cp:revision>955</cp:revision>
  <dcterms:created xsi:type="dcterms:W3CDTF">2009-10-13T18:52:42Z</dcterms:created>
  <dcterms:modified xsi:type="dcterms:W3CDTF">2009-12-05T18:06:16Z</dcterms:modified>
</cp:coreProperties>
</file>