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lvl1pPr>
      <a:defRPr sz="2400">
        <a:latin typeface="Times Roman"/>
        <a:ea typeface="Times Roman"/>
        <a:cs typeface="Times Roman"/>
        <a:sym typeface="Times Roman"/>
      </a:defRPr>
    </a:lvl1pPr>
    <a:lvl2pPr indent="457200">
      <a:defRPr sz="2400">
        <a:latin typeface="Times Roman"/>
        <a:ea typeface="Times Roman"/>
        <a:cs typeface="Times Roman"/>
        <a:sym typeface="Times Roman"/>
      </a:defRPr>
    </a:lvl2pPr>
    <a:lvl3pPr indent="914400">
      <a:defRPr sz="2400">
        <a:latin typeface="Times Roman"/>
        <a:ea typeface="Times Roman"/>
        <a:cs typeface="Times Roman"/>
        <a:sym typeface="Times Roman"/>
      </a:defRPr>
    </a:lvl3pPr>
    <a:lvl4pPr indent="1371600">
      <a:defRPr sz="2400">
        <a:latin typeface="Times Roman"/>
        <a:ea typeface="Times Roman"/>
        <a:cs typeface="Times Roman"/>
        <a:sym typeface="Times Roman"/>
      </a:defRPr>
    </a:lvl4pPr>
    <a:lvl5pPr indent="1828800">
      <a:defRPr sz="2400">
        <a:latin typeface="Times Roman"/>
        <a:ea typeface="Times Roman"/>
        <a:cs typeface="Times Roman"/>
        <a:sym typeface="Times Roman"/>
      </a:defRPr>
    </a:lvl5pPr>
    <a:lvl6pPr>
      <a:defRPr sz="2400">
        <a:latin typeface="Times Roman"/>
        <a:ea typeface="Times Roman"/>
        <a:cs typeface="Times Roman"/>
        <a:sym typeface="Times Roman"/>
      </a:defRPr>
    </a:lvl6pPr>
    <a:lvl7pPr>
      <a:defRPr sz="2400">
        <a:latin typeface="Times Roman"/>
        <a:ea typeface="Times Roman"/>
        <a:cs typeface="Times Roman"/>
        <a:sym typeface="Times Roman"/>
      </a:defRPr>
    </a:lvl7pPr>
    <a:lvl8pPr>
      <a:defRPr sz="2400">
        <a:latin typeface="Times Roman"/>
        <a:ea typeface="Times Roman"/>
        <a:cs typeface="Times Roman"/>
        <a:sym typeface="Times Roman"/>
      </a:defRPr>
    </a:lvl8pPr>
    <a:lvl9pPr>
      <a:defRPr sz="2400">
        <a:latin typeface="Times Roman"/>
        <a:ea typeface="Times Roman"/>
        <a:cs typeface="Times Roman"/>
        <a:sym typeface="Times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Times Roman"/>
          <a:ea typeface="Times Roman"/>
          <a:cs typeface="Times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Roman"/>
          <a:ea typeface="Times Roman"/>
          <a:cs typeface="Times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Times Roman"/>
          <a:ea typeface="Times Roman"/>
          <a:cs typeface="Times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Roman"/>
          <a:ea typeface="Times Roman"/>
          <a:cs typeface="Times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sldImg"/>
          </p:nvPr>
        </p:nvSpPr>
        <p:spPr>
          <a:prstGeom prst="rect">
            <a:avLst/>
          </a:prstGeom>
        </p:spPr>
        <p:txBody>
          <a:bodyPr/>
          <a:lstStyle/>
          <a:p>
            <a:pPr lvl="0"/>
          </a:p>
        </p:txBody>
      </p:sp>
      <p:sp>
        <p:nvSpPr>
          <p:cNvPr id="11" name="Shape 11"/>
          <p:cNvSpPr/>
          <p:nvPr>
            <p:ph type="body" sz="quarter" idx="1"/>
          </p:nvPr>
        </p:nvSpPr>
        <p:spPr>
          <a:prstGeom prst="rect">
            <a:avLst/>
          </a:prstGeom>
        </p:spPr>
        <p:txBody>
          <a:bodyPr/>
          <a:lstStyle>
            <a:lvl1pPr defTabSz="914400">
              <a:lnSpc>
                <a:spcPct val="100000"/>
              </a:lnSpc>
              <a:spcBef>
                <a:spcPts val="800"/>
              </a:spcBef>
              <a:defRPr>
                <a:latin typeface="Times Roman"/>
                <a:ea typeface="Times Roman"/>
                <a:cs typeface="Times Roman"/>
                <a:sym typeface="Times Roman"/>
              </a:defRPr>
            </a:lvl1pPr>
          </a:lstStyle>
          <a:p>
            <a:pPr lvl="0">
              <a:defRPr sz="1800"/>
            </a:pPr>
            <a:r>
              <a:rPr sz="2400"/>
              <a:t>Terezin, also known as Theresienstadt, was a small Czechoslovakian town located near the German border. Terezin was originally built as a fortress town to protect the Czechoslovakian border. The German army invaded Czechoslovakia, and in Nov. 1941 created a prison camp/ghetto for Jews at Terezin.  Starting in 1942, Jews from towns all over Europe were arrested and deported by train to Terezin. Thousands died of disease and starvation, and thousands more were sent on to the Nazi death camps.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sldImg"/>
          </p:nvPr>
        </p:nvSpPr>
        <p:spPr>
          <a:prstGeom prst="rect">
            <a:avLst/>
          </a:prstGeom>
        </p:spPr>
        <p:txBody>
          <a:bodyPr/>
          <a:lstStyle/>
          <a:p>
            <a:pPr lvl="0"/>
          </a:p>
        </p:txBody>
      </p:sp>
      <p:sp>
        <p:nvSpPr>
          <p:cNvPr id="63" name="Shape 63"/>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food for the prisoners was very poor quality and was prepared in unsanitary conditions. Food rations were very small.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lvl="0"/>
          </a:p>
        </p:txBody>
      </p:sp>
      <p:sp>
        <p:nvSpPr>
          <p:cNvPr id="68" name="Shape 68"/>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Cooking generally happened outdoors at Terezin.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lvl="0"/>
          </a:p>
        </p:txBody>
      </p:sp>
      <p:sp>
        <p:nvSpPr>
          <p:cNvPr id="73" name="Shape 73"/>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Prisoners at Terezin were always hungry. Thousands died of malnutrition.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lvl="0"/>
          </a:p>
        </p:txBody>
      </p:sp>
      <p:sp>
        <p:nvSpPr>
          <p:cNvPr id="78" name="Shape 78"/>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Nazis claimed that Terezin was a model town for relocated Jews. They made sure that International Red Cross inspectors never saw the real living conditions of the prisoners. They built fake barracks, painted buildings and planted flowers to fool the inspectors into thinking that Terezin was a “normal” town.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Men, women and children were forced to work for long hours. However, the children at Terezin were allowed to go to school. Adult prisoners acted as their teachers, and tried hard to make life as normal as possible for the children.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Nazis build crematoriums to dispose of the dead. The Nazis tried to hide the fact that they killed millions of people. Red Cross Inspectors would never have seen this place.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Here is a layout of the town. The ghetto is area is where most of the prisoners lived in barracks. The prison and internment camp were where political prisoners and Jewish resisters were held.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A closer view of the Terezin ghetto area. Although, the Jews lived in crowded, often miserable conditions, they tried hard to create normal lives for themselves and the children. Many Jewish artists, musicians and writers were prisoners here, so Terezin had a strong cultural life. In spite of the conditions.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lvl="0"/>
          </a:p>
        </p:txBody>
      </p:sp>
      <p:sp>
        <p:nvSpPr>
          <p:cNvPr id="104" name="Shape 104"/>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Here are the old railroad tracks that carried thousands of human beings to their deaths.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lvl="0"/>
          </a:p>
        </p:txBody>
      </p:sp>
      <p:sp>
        <p:nvSpPr>
          <p:cNvPr id="111" name="Shape 111"/>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Buildings that once were crowded with prisoners, are now private homes and businesses.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 name="Shape 16"/>
          <p:cNvSpPr/>
          <p:nvPr>
            <p:ph type="sldImg"/>
          </p:nvPr>
        </p:nvSpPr>
        <p:spPr>
          <a:prstGeom prst="rect">
            <a:avLst/>
          </a:prstGeom>
        </p:spPr>
        <p:txBody>
          <a:bodyPr/>
          <a:lstStyle/>
          <a:p>
            <a:pPr lvl="0"/>
          </a:p>
        </p:txBody>
      </p:sp>
      <p:sp>
        <p:nvSpPr>
          <p:cNvPr id="17" name="Shape 17"/>
          <p:cNvSpPr/>
          <p:nvPr>
            <p:ph type="body" sz="quarter" idx="1"/>
          </p:nvPr>
        </p:nvSpPr>
        <p:spPr>
          <a:prstGeom prst="rect">
            <a:avLst/>
          </a:prstGeom>
        </p:spPr>
        <p:txBody>
          <a:bodyPr/>
          <a:lstStyle/>
          <a:p>
            <a:pPr lvl="0" defTabSz="914400">
              <a:lnSpc>
                <a:spcPct val="100000"/>
              </a:lnSpc>
              <a:spcBef>
                <a:spcPts val="400"/>
              </a:spcBef>
              <a:defRPr sz="1800"/>
            </a:pPr>
            <a:r>
              <a:rPr sz="1200">
                <a:latin typeface="Times Roman"/>
                <a:ea typeface="Times Roman"/>
                <a:cs typeface="Times Roman"/>
                <a:sym typeface="Times Roman"/>
              </a:rPr>
              <a:t>Terezin is the Czech name for this town, which is also known by its German name, Theresienstadt. This map shows the location of Terezin, near the German border.</a:t>
            </a:r>
            <a:endParaRPr sz="1200">
              <a:latin typeface="Times Roman"/>
              <a:ea typeface="Times Roman"/>
              <a:cs typeface="Times Roman"/>
              <a:sym typeface="Times Roman"/>
            </a:endParaRPr>
          </a:p>
          <a:p>
            <a:pPr lvl="0" defTabSz="914400">
              <a:lnSpc>
                <a:spcPct val="100000"/>
              </a:lnSpc>
              <a:spcBef>
                <a:spcPts val="400"/>
              </a:spcBef>
              <a:defRPr sz="1800"/>
            </a:pPr>
            <a:r>
              <a:rPr sz="1200">
                <a:latin typeface="Times Roman"/>
                <a:ea typeface="Times Roman"/>
                <a:cs typeface="Times Roman"/>
                <a:sym typeface="Times Roman"/>
              </a:rPr>
              <a:t>Terezin was not a permanent prison for thousands of Jews held there. Those who did not die of disease and starvation at Terezin, were eventually sent further east to death camps in Poland. These camps were places designed to kill thousands of prisoners. The yellow arrows show the routes to the death camps.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lvl="0"/>
          </a:p>
        </p:txBody>
      </p:sp>
      <p:sp>
        <p:nvSpPr>
          <p:cNvPr id="116" name="Shape 116"/>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ashes of bodies found after Terezin was liberated in 1945 by the Allied Armies, were buried here.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Very few children lived to tell about their experiences at Terezin. In fact, most of the world never knew about what happened at Terezin until the 1990s. Why was the truth hidden for so long?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lvl="0"/>
          </a:p>
        </p:txBody>
      </p:sp>
      <p:sp>
        <p:nvSpPr>
          <p:cNvPr id="126" name="Shape 126"/>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memorial at Terezin is now open to the public. It is hoped that remembering the suffering of those who lived here, will help prevent such things from happening again.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sldImg"/>
          </p:nvPr>
        </p:nvSpPr>
        <p:spPr>
          <a:prstGeom prst="rect">
            <a:avLst/>
          </a:prstGeom>
        </p:spPr>
        <p:txBody>
          <a:bodyPr/>
          <a:lstStyle/>
          <a:p>
            <a:pPr lvl="0"/>
          </a:p>
        </p:txBody>
      </p:sp>
      <p:sp>
        <p:nvSpPr>
          <p:cNvPr id="22" name="Shape 22"/>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This is a view many prisoners saw when they arrived at Terezin. 144,00 people were deported to Terezin. Of these, 33,000 died here of starvation and disease. 90,000 others were sent east to death camps.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sldImg"/>
          </p:nvPr>
        </p:nvSpPr>
        <p:spPr>
          <a:prstGeom prst="rect">
            <a:avLst/>
          </a:prstGeom>
        </p:spPr>
        <p:txBody>
          <a:bodyPr/>
          <a:lstStyle/>
          <a:p>
            <a:pPr lvl="0"/>
          </a:p>
        </p:txBody>
      </p:sp>
      <p:sp>
        <p:nvSpPr>
          <p:cNvPr id="27" name="Shape 27"/>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This is the entrance to the prison area of Terezin.  Jews who tried to resist the Nazis were kept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sldImg"/>
          </p:nvPr>
        </p:nvSpPr>
        <p:spPr>
          <a:prstGeom prst="rect">
            <a:avLst/>
          </a:prstGeom>
        </p:spPr>
        <p:txBody>
          <a:bodyPr/>
          <a:lstStyle/>
          <a:p>
            <a:pPr lvl="0"/>
          </a:p>
        </p:txBody>
      </p:sp>
      <p:sp>
        <p:nvSpPr>
          <p:cNvPr id="32" name="Shape 32"/>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Gestapo (German Police) would gather up groups of Jews, and transport or march them to the railroad station.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sldImg"/>
          </p:nvPr>
        </p:nvSpPr>
        <p:spPr>
          <a:prstGeom prst="rect">
            <a:avLst/>
          </a:prstGeom>
        </p:spPr>
        <p:txBody>
          <a:bodyPr/>
          <a:lstStyle/>
          <a:p>
            <a:pPr lvl="0"/>
          </a:p>
        </p:txBody>
      </p:sp>
      <p:sp>
        <p:nvSpPr>
          <p:cNvPr id="37" name="Shape 37"/>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The Jewish prisoners were crowded into railroad cars, often to the point that everyone had to stand for for the journey.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lvl="0"/>
          </a:p>
        </p:txBody>
      </p:sp>
      <p:sp>
        <p:nvSpPr>
          <p:cNvPr id="42" name="Shape 42"/>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Prisoners were sometimes allowed to bring a few possessions with them, but often what they brought was immediately taken away by the prison guards.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sldImg"/>
          </p:nvPr>
        </p:nvSpPr>
        <p:spPr>
          <a:prstGeom prst="rect">
            <a:avLst/>
          </a:prstGeom>
        </p:spPr>
        <p:txBody>
          <a:bodyPr/>
          <a:lstStyle/>
          <a:p>
            <a:pPr lvl="0"/>
          </a:p>
        </p:txBody>
      </p:sp>
      <p:sp>
        <p:nvSpPr>
          <p:cNvPr id="47" name="Shape 47"/>
          <p:cNvSpPr/>
          <p:nvPr>
            <p:ph type="body" sz="quarter" idx="1"/>
          </p:nvPr>
        </p:nvSpPr>
        <p:spPr>
          <a:prstGeom prst="rect">
            <a:avLst/>
          </a:prstGeom>
        </p:spPr>
        <p:txBody>
          <a:bodyPr/>
          <a:lstStyle>
            <a:lvl1pPr defTabSz="914400">
              <a:lnSpc>
                <a:spcPct val="100000"/>
              </a:lnSpc>
              <a:spcBef>
                <a:spcPts val="400"/>
              </a:spcBef>
              <a:defRPr sz="1200">
                <a:latin typeface="Times Roman"/>
                <a:ea typeface="Times Roman"/>
                <a:cs typeface="Times Roman"/>
                <a:sym typeface="Times Roman"/>
              </a:defRPr>
            </a:lvl1pPr>
          </a:lstStyle>
          <a:p>
            <a:pPr lvl="0">
              <a:defRPr sz="1800"/>
            </a:pPr>
            <a:r>
              <a:rPr sz="1200"/>
              <a:t>Even in the worse weather, young and old alike were forced to march from the train station to the Terezin ghetto.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lvl="0"/>
          </a:p>
        </p:txBody>
      </p:sp>
      <p:sp>
        <p:nvSpPr>
          <p:cNvPr id="58" name="Shape 58"/>
          <p:cNvSpPr/>
          <p:nvPr>
            <p:ph type="body" sz="quarter" idx="1"/>
          </p:nvPr>
        </p:nvSpPr>
        <p:spPr>
          <a:prstGeom prst="rect">
            <a:avLst/>
          </a:prstGeom>
        </p:spPr>
        <p:txBody>
          <a:bodyPr/>
          <a:lstStyle/>
          <a:p>
            <a:pPr lvl="0" defTabSz="914400">
              <a:lnSpc>
                <a:spcPct val="100000"/>
              </a:lnSpc>
              <a:spcBef>
                <a:spcPts val="400"/>
              </a:spcBef>
              <a:defRPr sz="1800"/>
            </a:pPr>
            <a:r>
              <a:rPr sz="1200">
                <a:latin typeface="Times Roman"/>
                <a:ea typeface="Times Roman"/>
                <a:cs typeface="Times Roman"/>
                <a:sym typeface="Times Roman"/>
              </a:rPr>
              <a:t>The living conditions were quite miserable, and were usually very crowded.</a:t>
            </a:r>
            <a:endParaRPr sz="1200">
              <a:latin typeface="Times Roman"/>
              <a:ea typeface="Times Roman"/>
              <a:cs typeface="Times Roman"/>
              <a:sym typeface="Times Roman"/>
            </a:endParaRPr>
          </a:p>
          <a:p>
            <a:pPr lvl="0" defTabSz="914400">
              <a:lnSpc>
                <a:spcPct val="100000"/>
              </a:lnSpc>
              <a:spcBef>
                <a:spcPts val="400"/>
              </a:spcBef>
              <a:defRPr sz="1800"/>
            </a:pPr>
            <a:r>
              <a:rPr sz="1200">
                <a:latin typeface="Times Roman"/>
                <a:ea typeface="Times Roman"/>
                <a:cs typeface="Times Roman"/>
                <a:sym typeface="Times Roman"/>
              </a:rPr>
              <a:t>Sicknesses spread quickly among the people.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8400"/>
            <a:ext cx="1905000" cy="320040"/>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Times Roman"/>
          <a:ea typeface="Times Roman"/>
          <a:cs typeface="Times Roman"/>
          <a:sym typeface="Times Roman"/>
        </a:defRPr>
      </a:lvl1pPr>
      <a:lvl2pPr algn="ctr">
        <a:defRPr sz="4400">
          <a:latin typeface="Times Roman"/>
          <a:ea typeface="Times Roman"/>
          <a:cs typeface="Times Roman"/>
          <a:sym typeface="Times Roman"/>
        </a:defRPr>
      </a:lvl2pPr>
      <a:lvl3pPr algn="ctr">
        <a:defRPr sz="4400">
          <a:latin typeface="Times Roman"/>
          <a:ea typeface="Times Roman"/>
          <a:cs typeface="Times Roman"/>
          <a:sym typeface="Times Roman"/>
        </a:defRPr>
      </a:lvl3pPr>
      <a:lvl4pPr algn="ctr">
        <a:defRPr sz="4400">
          <a:latin typeface="Times Roman"/>
          <a:ea typeface="Times Roman"/>
          <a:cs typeface="Times Roman"/>
          <a:sym typeface="Times Roman"/>
        </a:defRPr>
      </a:lvl4pPr>
      <a:lvl5pPr algn="ctr">
        <a:defRPr sz="4400">
          <a:latin typeface="Times Roman"/>
          <a:ea typeface="Times Roman"/>
          <a:cs typeface="Times Roman"/>
          <a:sym typeface="Times Roman"/>
        </a:defRPr>
      </a:lvl5pPr>
      <a:lvl6pPr indent="457200" algn="ctr">
        <a:defRPr sz="4400">
          <a:latin typeface="Times Roman"/>
          <a:ea typeface="Times Roman"/>
          <a:cs typeface="Times Roman"/>
          <a:sym typeface="Times Roman"/>
        </a:defRPr>
      </a:lvl6pPr>
      <a:lvl7pPr indent="914400" algn="ctr">
        <a:defRPr sz="4400">
          <a:latin typeface="Times Roman"/>
          <a:ea typeface="Times Roman"/>
          <a:cs typeface="Times Roman"/>
          <a:sym typeface="Times Roman"/>
        </a:defRPr>
      </a:lvl7pPr>
      <a:lvl8pPr indent="1371600" algn="ctr">
        <a:defRPr sz="4400">
          <a:latin typeface="Times Roman"/>
          <a:ea typeface="Times Roman"/>
          <a:cs typeface="Times Roman"/>
          <a:sym typeface="Times Roman"/>
        </a:defRPr>
      </a:lvl8pPr>
      <a:lvl9pPr indent="1828800" algn="ctr">
        <a:defRPr sz="4400">
          <a:latin typeface="Times Roman"/>
          <a:ea typeface="Times Roman"/>
          <a:cs typeface="Times Roman"/>
          <a:sym typeface="Times Roman"/>
        </a:defRPr>
      </a:lvl9pPr>
    </p:titleStyle>
    <p:bodyStyle>
      <a:lvl1pPr marL="342900" indent="-342900">
        <a:spcBef>
          <a:spcPts val="700"/>
        </a:spcBef>
        <a:buSzPct val="100000"/>
        <a:buChar char="»"/>
        <a:defRPr sz="3200">
          <a:latin typeface="Times Roman"/>
          <a:ea typeface="Times Roman"/>
          <a:cs typeface="Times Roman"/>
          <a:sym typeface="Times Roman"/>
        </a:defRPr>
      </a:lvl1pPr>
      <a:lvl2pPr marL="783771" indent="-326571">
        <a:spcBef>
          <a:spcPts val="700"/>
        </a:spcBef>
        <a:buSzPct val="100000"/>
        <a:buChar char="–"/>
        <a:defRPr sz="3200">
          <a:latin typeface="Times Roman"/>
          <a:ea typeface="Times Roman"/>
          <a:cs typeface="Times Roman"/>
          <a:sym typeface="Times Roman"/>
        </a:defRPr>
      </a:lvl2pPr>
      <a:lvl3pPr marL="1219200" indent="-304800">
        <a:spcBef>
          <a:spcPts val="700"/>
        </a:spcBef>
        <a:buSzPct val="100000"/>
        <a:buChar char="•"/>
        <a:defRPr sz="3200">
          <a:latin typeface="Times Roman"/>
          <a:ea typeface="Times Roman"/>
          <a:cs typeface="Times Roman"/>
          <a:sym typeface="Times Roman"/>
        </a:defRPr>
      </a:lvl3pPr>
      <a:lvl4pPr marL="1737360" indent="-365760">
        <a:spcBef>
          <a:spcPts val="700"/>
        </a:spcBef>
        <a:buSzPct val="100000"/>
        <a:buChar char="–"/>
        <a:defRPr sz="3200">
          <a:latin typeface="Times Roman"/>
          <a:ea typeface="Times Roman"/>
          <a:cs typeface="Times Roman"/>
          <a:sym typeface="Times Roman"/>
        </a:defRPr>
      </a:lvl4pPr>
      <a:lvl5pPr marL="2235200" indent="-406400">
        <a:spcBef>
          <a:spcPts val="700"/>
        </a:spcBef>
        <a:buSzPct val="100000"/>
        <a:buChar char="»"/>
        <a:defRPr sz="3200">
          <a:latin typeface="Times Roman"/>
          <a:ea typeface="Times Roman"/>
          <a:cs typeface="Times Roman"/>
          <a:sym typeface="Times Roman"/>
        </a:defRPr>
      </a:lvl5pPr>
      <a:lvl6pPr marL="2692400" indent="-406400">
        <a:spcBef>
          <a:spcPts val="700"/>
        </a:spcBef>
        <a:buSzPct val="100000"/>
        <a:buChar char="•"/>
        <a:defRPr sz="3200">
          <a:latin typeface="Times Roman"/>
          <a:ea typeface="Times Roman"/>
          <a:cs typeface="Times Roman"/>
          <a:sym typeface="Times Roman"/>
        </a:defRPr>
      </a:lvl6pPr>
      <a:lvl7pPr marL="3149600" indent="-406400">
        <a:spcBef>
          <a:spcPts val="700"/>
        </a:spcBef>
        <a:buSzPct val="100000"/>
        <a:buChar char="•"/>
        <a:defRPr sz="3200">
          <a:latin typeface="Times Roman"/>
          <a:ea typeface="Times Roman"/>
          <a:cs typeface="Times Roman"/>
          <a:sym typeface="Times Roman"/>
        </a:defRPr>
      </a:lvl7pPr>
      <a:lvl8pPr marL="3606800" indent="-406400">
        <a:spcBef>
          <a:spcPts val="700"/>
        </a:spcBef>
        <a:buSzPct val="100000"/>
        <a:buChar char="•"/>
        <a:defRPr sz="3200">
          <a:latin typeface="Times Roman"/>
          <a:ea typeface="Times Roman"/>
          <a:cs typeface="Times Roman"/>
          <a:sym typeface="Times Roman"/>
        </a:defRPr>
      </a:lvl8pPr>
      <a:lvl9pPr marL="4064000" indent="-406400">
        <a:spcBef>
          <a:spcPts val="700"/>
        </a:spcBef>
        <a:buSzPct val="100000"/>
        <a:buChar char="•"/>
        <a:defRPr sz="3200">
          <a:latin typeface="Times Roman"/>
          <a:ea typeface="Times Roman"/>
          <a:cs typeface="Times Roman"/>
          <a:sym typeface="Times Roman"/>
        </a:defRPr>
      </a:lvl9pPr>
    </p:bodyStyle>
    <p:otherStyle>
      <a:lvl1pPr algn="r">
        <a:defRPr sz="1400">
          <a:solidFill>
            <a:schemeClr val="tx1"/>
          </a:solidFill>
          <a:latin typeface="+mn-lt"/>
          <a:ea typeface="+mn-ea"/>
          <a:cs typeface="+mn-cs"/>
          <a:sym typeface="Times Roman"/>
        </a:defRPr>
      </a:lvl1pPr>
      <a:lvl2pPr indent="457200" algn="r">
        <a:defRPr sz="1400">
          <a:solidFill>
            <a:schemeClr val="tx1"/>
          </a:solidFill>
          <a:latin typeface="+mn-lt"/>
          <a:ea typeface="+mn-ea"/>
          <a:cs typeface="+mn-cs"/>
          <a:sym typeface="Times Roman"/>
        </a:defRPr>
      </a:lvl2pPr>
      <a:lvl3pPr indent="914400" algn="r">
        <a:defRPr sz="1400">
          <a:solidFill>
            <a:schemeClr val="tx1"/>
          </a:solidFill>
          <a:latin typeface="+mn-lt"/>
          <a:ea typeface="+mn-ea"/>
          <a:cs typeface="+mn-cs"/>
          <a:sym typeface="Times Roman"/>
        </a:defRPr>
      </a:lvl3pPr>
      <a:lvl4pPr indent="1371600" algn="r">
        <a:defRPr sz="1400">
          <a:solidFill>
            <a:schemeClr val="tx1"/>
          </a:solidFill>
          <a:latin typeface="+mn-lt"/>
          <a:ea typeface="+mn-ea"/>
          <a:cs typeface="+mn-cs"/>
          <a:sym typeface="Times Roman"/>
        </a:defRPr>
      </a:lvl4pPr>
      <a:lvl5pPr indent="1828800" algn="r">
        <a:defRPr sz="1400">
          <a:solidFill>
            <a:schemeClr val="tx1"/>
          </a:solidFill>
          <a:latin typeface="+mn-lt"/>
          <a:ea typeface="+mn-ea"/>
          <a:cs typeface="+mn-cs"/>
          <a:sym typeface="Times Roman"/>
        </a:defRPr>
      </a:lvl5pPr>
      <a:lvl6pPr algn="r">
        <a:defRPr sz="1400">
          <a:solidFill>
            <a:schemeClr val="tx1"/>
          </a:solidFill>
          <a:latin typeface="+mn-lt"/>
          <a:ea typeface="+mn-ea"/>
          <a:cs typeface="+mn-cs"/>
          <a:sym typeface="Times Roman"/>
        </a:defRPr>
      </a:lvl6pPr>
      <a:lvl7pPr algn="r">
        <a:defRPr sz="1400">
          <a:solidFill>
            <a:schemeClr val="tx1"/>
          </a:solidFill>
          <a:latin typeface="+mn-lt"/>
          <a:ea typeface="+mn-ea"/>
          <a:cs typeface="+mn-cs"/>
          <a:sym typeface="Times Roman"/>
        </a:defRPr>
      </a:lvl7pPr>
      <a:lvl8pPr algn="r">
        <a:defRPr sz="1400">
          <a:solidFill>
            <a:schemeClr val="tx1"/>
          </a:solidFill>
          <a:latin typeface="+mn-lt"/>
          <a:ea typeface="+mn-ea"/>
          <a:cs typeface="+mn-cs"/>
          <a:sym typeface="Times Roman"/>
        </a:defRPr>
      </a:lvl8pPr>
      <a:lvl9pPr algn="r">
        <a:defRPr sz="1400">
          <a:solidFill>
            <a:schemeClr val="tx1"/>
          </a:solidFill>
          <a:latin typeface="+mn-lt"/>
          <a:ea typeface="+mn-ea"/>
          <a:cs typeface="+mn-cs"/>
          <a:sym typeface="Times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ushmm.org/" TargetMode="External"/><Relationship Id="rId3" Type="http://schemas.openxmlformats.org/officeDocument/2006/relationships/image" Target="../media/image2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nvSpPr>
        <p:spPr>
          <a:xfrm>
            <a:off x="1447800" y="1752600"/>
            <a:ext cx="7086600" cy="344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2400"/>
              </a:spcBef>
              <a:defRPr sz="1800"/>
            </a:pPr>
            <a:r>
              <a:rPr b="1" i="1" sz="4000">
                <a:latin typeface="Verdana"/>
                <a:ea typeface="Verdana"/>
                <a:cs typeface="Verdana"/>
                <a:sym typeface="Verdana"/>
              </a:rPr>
              <a:t>The Place:</a:t>
            </a:r>
            <a:endParaRPr b="1" i="1" sz="4000">
              <a:latin typeface="Verdana"/>
              <a:ea typeface="Verdana"/>
              <a:cs typeface="Verdana"/>
              <a:sym typeface="Verdana"/>
            </a:endParaRPr>
          </a:p>
          <a:p>
            <a:pPr lvl="0">
              <a:spcBef>
                <a:spcPts val="2400"/>
              </a:spcBef>
              <a:defRPr sz="1800"/>
            </a:pPr>
            <a:r>
              <a:rPr b="1" i="1" sz="4000">
                <a:latin typeface="Verdana"/>
                <a:ea typeface="Verdana"/>
                <a:cs typeface="Verdana"/>
                <a:sym typeface="Verdana"/>
              </a:rPr>
              <a:t>Terezin, Czechoslovakia</a:t>
            </a:r>
            <a:endParaRPr b="1" i="1" sz="4000">
              <a:latin typeface="Verdana"/>
              <a:ea typeface="Verdana"/>
              <a:cs typeface="Verdana"/>
              <a:sym typeface="Verdana"/>
            </a:endParaRPr>
          </a:p>
          <a:p>
            <a:pPr lvl="0">
              <a:spcBef>
                <a:spcPts val="2400"/>
              </a:spcBef>
              <a:defRPr sz="1800"/>
            </a:pPr>
            <a:r>
              <a:rPr b="1" i="1" sz="4000">
                <a:latin typeface="Verdana"/>
                <a:ea typeface="Verdana"/>
                <a:cs typeface="Verdana"/>
                <a:sym typeface="Verdana"/>
              </a:rPr>
              <a:t>The Time: </a:t>
            </a:r>
            <a:endParaRPr b="1" i="1" sz="4000">
              <a:latin typeface="Verdana"/>
              <a:ea typeface="Verdana"/>
              <a:cs typeface="Verdana"/>
              <a:sym typeface="Verdana"/>
            </a:endParaRPr>
          </a:p>
          <a:p>
            <a:pPr lvl="0">
              <a:spcBef>
                <a:spcPts val="2400"/>
              </a:spcBef>
              <a:defRPr sz="1800"/>
            </a:pPr>
            <a:r>
              <a:rPr b="1" i="1" sz="4000">
                <a:latin typeface="Verdana"/>
                <a:ea typeface="Verdana"/>
                <a:cs typeface="Verdana"/>
                <a:sym typeface="Verdana"/>
              </a:rPr>
              <a:t>1942 - 1945</a:t>
            </a:r>
          </a:p>
        </p:txBody>
      </p:sp>
      <p:pic>
        <p:nvPicPr>
          <p:cNvPr id="9" name="image.pdf"/>
          <p:cNvPicPr/>
          <p:nvPr/>
        </p:nvPicPr>
        <p:blipFill>
          <a:blip r:embed="rId3">
            <a:extLst/>
          </a:blip>
          <a:stretch>
            <a:fillRect/>
          </a:stretch>
        </p:blipFill>
        <p:spPr>
          <a:xfrm>
            <a:off x="3733800" y="457200"/>
            <a:ext cx="1420813" cy="1204913"/>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image.png"/>
          <p:cNvPicPr/>
          <p:nvPr/>
        </p:nvPicPr>
        <p:blipFill>
          <a:blip r:embed="rId2">
            <a:extLst/>
          </a:blip>
          <a:stretch>
            <a:fillRect/>
          </a:stretch>
        </p:blipFill>
        <p:spPr>
          <a:xfrm>
            <a:off x="2286000" y="704850"/>
            <a:ext cx="4724400" cy="3883025"/>
          </a:xfrm>
          <a:prstGeom prst="rect">
            <a:avLst/>
          </a:prstGeom>
          <a:ln w="12700">
            <a:miter lim="400000"/>
          </a:ln>
        </p:spPr>
      </p:pic>
      <p:sp>
        <p:nvSpPr>
          <p:cNvPr id="53" name="Shape 53"/>
          <p:cNvSpPr/>
          <p:nvPr/>
        </p:nvSpPr>
        <p:spPr>
          <a:xfrm>
            <a:off x="2133600" y="4724400"/>
            <a:ext cx="5791200" cy="1713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Dutch Jews who have recently arrived in the Theresienstadt ghetto. Czechoslovakia, February 1944.</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United States Holocaust Memorial Museum</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image.png"/>
          <p:cNvPicPr/>
          <p:nvPr/>
        </p:nvPicPr>
        <p:blipFill>
          <a:blip r:embed="rId3">
            <a:extLst/>
          </a:blip>
          <a:stretch>
            <a:fillRect/>
          </a:stretch>
        </p:blipFill>
        <p:spPr>
          <a:xfrm>
            <a:off x="1828800" y="390525"/>
            <a:ext cx="5486400" cy="3944938"/>
          </a:xfrm>
          <a:prstGeom prst="rect">
            <a:avLst/>
          </a:prstGeom>
          <a:ln w="12700">
            <a:miter lim="400000"/>
          </a:ln>
        </p:spPr>
      </p:pic>
      <p:sp>
        <p:nvSpPr>
          <p:cNvPr id="56" name="Shape 56"/>
          <p:cNvSpPr/>
          <p:nvPr/>
        </p:nvSpPr>
        <p:spPr>
          <a:xfrm>
            <a:off x="1447800" y="4343400"/>
            <a:ext cx="6934200" cy="18100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Women prisoners lie on thin mattresses on the floor of a barracks in the women's camp in the Theresienstadt ghetto.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image.png"/>
          <p:cNvPicPr/>
          <p:nvPr/>
        </p:nvPicPr>
        <p:blipFill>
          <a:blip r:embed="rId3">
            <a:extLst/>
          </a:blip>
          <a:stretch>
            <a:fillRect/>
          </a:stretch>
        </p:blipFill>
        <p:spPr>
          <a:xfrm>
            <a:off x="1611312" y="1371600"/>
            <a:ext cx="2986088" cy="4191000"/>
          </a:xfrm>
          <a:prstGeom prst="rect">
            <a:avLst/>
          </a:prstGeom>
          <a:ln w="12700">
            <a:miter lim="400000"/>
          </a:ln>
        </p:spPr>
      </p:pic>
      <p:sp>
        <p:nvSpPr>
          <p:cNvPr id="61" name="Shape 61"/>
          <p:cNvSpPr/>
          <p:nvPr/>
        </p:nvSpPr>
        <p:spPr>
          <a:xfrm>
            <a:off x="5257800" y="1752600"/>
            <a:ext cx="2438400" cy="35295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Preparation of food in the Theresienstadt ghetto. (Theresienstadt,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a:p>
            <a:pPr lvl="0">
              <a:defRPr sz="1800"/>
            </a:pP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image.png"/>
          <p:cNvPicPr/>
          <p:nvPr/>
        </p:nvPicPr>
        <p:blipFill>
          <a:blip r:embed="rId3">
            <a:extLst/>
          </a:blip>
          <a:stretch>
            <a:fillRect/>
          </a:stretch>
        </p:blipFill>
        <p:spPr>
          <a:xfrm>
            <a:off x="2133600" y="2708275"/>
            <a:ext cx="4800600" cy="3509963"/>
          </a:xfrm>
          <a:prstGeom prst="rect">
            <a:avLst/>
          </a:prstGeom>
          <a:ln w="12700">
            <a:miter lim="400000"/>
          </a:ln>
        </p:spPr>
      </p:pic>
      <p:sp>
        <p:nvSpPr>
          <p:cNvPr id="66" name="Shape 66"/>
          <p:cNvSpPr/>
          <p:nvPr/>
        </p:nvSpPr>
        <p:spPr>
          <a:xfrm>
            <a:off x="2133600" y="990600"/>
            <a:ext cx="5334000" cy="1992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Women prepare food outdoors in the Theresienstadt ghetto. Theresienstadt,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image.png"/>
          <p:cNvPicPr/>
          <p:nvPr/>
        </p:nvPicPr>
        <p:blipFill>
          <a:blip r:embed="rId3">
            <a:extLst/>
          </a:blip>
          <a:stretch>
            <a:fillRect/>
          </a:stretch>
        </p:blipFill>
        <p:spPr>
          <a:xfrm>
            <a:off x="1503362" y="1600200"/>
            <a:ext cx="2987676" cy="3962400"/>
          </a:xfrm>
          <a:prstGeom prst="rect">
            <a:avLst/>
          </a:prstGeom>
          <a:ln w="12700">
            <a:miter lim="400000"/>
          </a:ln>
        </p:spPr>
      </p:pic>
      <p:sp>
        <p:nvSpPr>
          <p:cNvPr id="71" name="Shape 71"/>
          <p:cNvSpPr/>
          <p:nvPr/>
        </p:nvSpPr>
        <p:spPr>
          <a:xfrm>
            <a:off x="4876800" y="1752600"/>
            <a:ext cx="2971800" cy="30596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Prisoners wait for food rations. Theresienstadt ghetto,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a:p>
            <a:pPr lvl="0">
              <a:defRPr sz="1800"/>
            </a:pP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age.png"/>
          <p:cNvPicPr/>
          <p:nvPr/>
        </p:nvPicPr>
        <p:blipFill>
          <a:blip r:embed="rId3">
            <a:extLst/>
          </a:blip>
          <a:stretch>
            <a:fillRect/>
          </a:stretch>
        </p:blipFill>
        <p:spPr>
          <a:xfrm>
            <a:off x="2209800" y="2852737"/>
            <a:ext cx="4800600" cy="3255963"/>
          </a:xfrm>
          <a:prstGeom prst="rect">
            <a:avLst/>
          </a:prstGeom>
          <a:ln w="12700">
            <a:miter lim="400000"/>
          </a:ln>
        </p:spPr>
      </p:pic>
      <p:sp>
        <p:nvSpPr>
          <p:cNvPr id="76" name="Shape 76"/>
          <p:cNvSpPr/>
          <p:nvPr/>
        </p:nvSpPr>
        <p:spPr>
          <a:xfrm>
            <a:off x="2209800" y="1295399"/>
            <a:ext cx="5334000" cy="2221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Living quarters in the Theresienstadt ghetto. (Theresienstadt,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a:p>
            <a:pPr lvl="0">
              <a:defRPr sz="1800"/>
            </a:pP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image.png"/>
          <p:cNvPicPr/>
          <p:nvPr/>
        </p:nvPicPr>
        <p:blipFill>
          <a:blip r:embed="rId3">
            <a:extLst/>
          </a:blip>
          <a:stretch>
            <a:fillRect/>
          </a:stretch>
        </p:blipFill>
        <p:spPr>
          <a:xfrm>
            <a:off x="2057400" y="2644775"/>
            <a:ext cx="5029200" cy="3332163"/>
          </a:xfrm>
          <a:prstGeom prst="rect">
            <a:avLst/>
          </a:prstGeom>
          <a:ln w="12700">
            <a:miter lim="400000"/>
          </a:ln>
        </p:spPr>
      </p:pic>
      <p:sp>
        <p:nvSpPr>
          <p:cNvPr id="81" name="Shape 81"/>
          <p:cNvSpPr/>
          <p:nvPr/>
        </p:nvSpPr>
        <p:spPr>
          <a:xfrm>
            <a:off x="2438400" y="990600"/>
            <a:ext cx="4800600" cy="1992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Forced laborers at work in a tailor's workshop. Theresienstadt ghetto, Czechoslovakia, between 1941 and 1945.</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YIVO Institute for Jewish Research</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image.pdf"/>
          <p:cNvPicPr/>
          <p:nvPr/>
        </p:nvPicPr>
        <p:blipFill>
          <a:blip r:embed="rId2">
            <a:extLst/>
          </a:blip>
          <a:stretch>
            <a:fillRect/>
          </a:stretch>
        </p:blipFill>
        <p:spPr>
          <a:xfrm>
            <a:off x="1828800" y="1905000"/>
            <a:ext cx="5029200" cy="4178300"/>
          </a:xfrm>
          <a:prstGeom prst="rect">
            <a:avLst/>
          </a:prstGeom>
          <a:ln w="12700">
            <a:miter lim="400000"/>
          </a:ln>
        </p:spPr>
      </p:pic>
      <p:sp>
        <p:nvSpPr>
          <p:cNvPr id="86" name="Shape 86"/>
          <p:cNvSpPr/>
          <p:nvPr/>
        </p:nvSpPr>
        <p:spPr>
          <a:xfrm>
            <a:off x="1905000" y="914400"/>
            <a:ext cx="5029200"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a:latin typeface="Verdana Bold"/>
                <a:ea typeface="Verdana Bold"/>
                <a:cs typeface="Verdana Bold"/>
                <a:sym typeface="Verdana Bold"/>
              </a:rPr>
              <a:t>Prisoner cell block A at the </a:t>
            </a:r>
            <a:endParaRPr>
              <a:latin typeface="Verdana Bold"/>
              <a:ea typeface="Verdana Bold"/>
              <a:cs typeface="Verdana Bold"/>
              <a:sym typeface="Verdana Bold"/>
            </a:endParaRPr>
          </a:p>
          <a:p>
            <a:pPr lvl="0" algn="ctr">
              <a:defRPr sz="1800"/>
            </a:pPr>
            <a:r>
              <a:rPr>
                <a:latin typeface="Verdana Bold"/>
                <a:ea typeface="Verdana Bold"/>
                <a:cs typeface="Verdana Bold"/>
                <a:sym typeface="Verdana Bold"/>
              </a:rPr>
              <a:t>Little Fortress of Terezin.</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image.pdf"/>
          <p:cNvPicPr/>
          <p:nvPr/>
        </p:nvPicPr>
        <p:blipFill>
          <a:blip r:embed="rId3">
            <a:extLst/>
          </a:blip>
          <a:stretch>
            <a:fillRect/>
          </a:stretch>
        </p:blipFill>
        <p:spPr>
          <a:xfrm>
            <a:off x="990600" y="1295400"/>
            <a:ext cx="6908800" cy="4775200"/>
          </a:xfrm>
          <a:prstGeom prst="rect">
            <a:avLst/>
          </a:prstGeom>
          <a:ln w="12700">
            <a:miter lim="400000"/>
          </a:ln>
        </p:spPr>
      </p:pic>
      <p:sp>
        <p:nvSpPr>
          <p:cNvPr id="89" name="Shape 89"/>
          <p:cNvSpPr/>
          <p:nvPr/>
        </p:nvSpPr>
        <p:spPr>
          <a:xfrm>
            <a:off x="2514600" y="609600"/>
            <a:ext cx="43434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Verdana Bold"/>
                <a:ea typeface="Verdana Bold"/>
                <a:cs typeface="Verdana Bold"/>
                <a:sym typeface="Verdana Bold"/>
              </a:defRPr>
            </a:lvl1pPr>
          </a:lstStyle>
          <a:p>
            <a:pPr lvl="0"/>
            <a:r>
              <a:t>Crematorium at Terezin.</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image.png"/>
          <p:cNvPicPr/>
          <p:nvPr/>
        </p:nvPicPr>
        <p:blipFill>
          <a:blip r:embed="rId3">
            <a:extLst/>
          </a:blip>
          <a:stretch>
            <a:fillRect/>
          </a:stretch>
        </p:blipFill>
        <p:spPr>
          <a:xfrm>
            <a:off x="685800" y="838200"/>
            <a:ext cx="8128000" cy="53340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 name="image.png"/>
          <p:cNvPicPr/>
          <p:nvPr/>
        </p:nvPicPr>
        <p:blipFill>
          <a:blip r:embed="rId3">
            <a:extLst/>
          </a:blip>
          <a:stretch>
            <a:fillRect/>
          </a:stretch>
        </p:blipFill>
        <p:spPr>
          <a:xfrm>
            <a:off x="508000" y="457200"/>
            <a:ext cx="8128000" cy="5334000"/>
          </a:xfrm>
          <a:prstGeom prst="rect">
            <a:avLst/>
          </a:prstGeom>
          <a:ln w="12700">
            <a:miter lim="400000"/>
          </a:ln>
        </p:spPr>
      </p:pic>
      <p:sp>
        <p:nvSpPr>
          <p:cNvPr id="14" name="Shape 14"/>
          <p:cNvSpPr/>
          <p:nvPr>
            <p:ph type="title" idx="4294967295"/>
          </p:nvPr>
        </p:nvSpPr>
        <p:spPr>
          <a:xfrm>
            <a:off x="8001000" y="1219200"/>
            <a:ext cx="457200" cy="533400"/>
          </a:xfrm>
          <a:prstGeom prst="rect">
            <a:avLst/>
          </a:prstGeom>
          <a:ln w="12700">
            <a:miter lim="400000"/>
          </a:ln>
        </p:spPr>
        <p:txBody>
          <a:bodyPr lIns="0" tIns="0" rIns="0" bIns="0" anchor="ctr">
            <a:normAutofit fontScale="100000" lnSpcReduction="0"/>
          </a:bodyPr>
          <a:lstStyle/>
          <a:p>
            <a:pPr lvl="0" defTabSz="365760">
              <a:defRPr sz="1760"/>
            </a:pPr>
          </a:p>
        </p:txBody>
      </p:sp>
      <p:sp>
        <p:nvSpPr>
          <p:cNvPr id="15" name="Shape 15"/>
          <p:cNvSpPr/>
          <p:nvPr/>
        </p:nvSpPr>
        <p:spPr>
          <a:xfrm>
            <a:off x="8229600" y="6096000"/>
            <a:ext cx="45720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2</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 name="image.png"/>
          <p:cNvPicPr/>
          <p:nvPr/>
        </p:nvPicPr>
        <p:blipFill>
          <a:blip r:embed="rId3">
            <a:extLst/>
          </a:blip>
          <a:stretch>
            <a:fillRect/>
          </a:stretch>
        </p:blipFill>
        <p:spPr>
          <a:xfrm>
            <a:off x="457200" y="1143000"/>
            <a:ext cx="8128000" cy="53340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image.pdf"/>
          <p:cNvPicPr/>
          <p:nvPr/>
        </p:nvPicPr>
        <p:blipFill>
          <a:blip r:embed="rId3">
            <a:extLst/>
          </a:blip>
          <a:stretch>
            <a:fillRect/>
          </a:stretch>
        </p:blipFill>
        <p:spPr>
          <a:xfrm>
            <a:off x="1676400" y="1447800"/>
            <a:ext cx="5715000" cy="4292600"/>
          </a:xfrm>
          <a:prstGeom prst="rect">
            <a:avLst/>
          </a:prstGeom>
          <a:ln w="12700">
            <a:miter lim="400000"/>
          </a:ln>
        </p:spPr>
      </p:pic>
      <p:sp>
        <p:nvSpPr>
          <p:cNvPr id="102" name="Shape 102"/>
          <p:cNvSpPr/>
          <p:nvPr/>
        </p:nvSpPr>
        <p:spPr>
          <a:xfrm>
            <a:off x="1676400" y="533400"/>
            <a:ext cx="5334000" cy="11630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a:latin typeface="Verdana Bold"/>
                <a:ea typeface="Verdana Bold"/>
                <a:cs typeface="Verdana Bold"/>
                <a:sym typeface="Verdana Bold"/>
              </a:defRPr>
            </a:lvl1pPr>
          </a:lstStyle>
          <a:p>
            <a:pPr lvl="0"/>
            <a:r>
              <a:t>Tracks that once carried trainloads of Jews to the ghetto of Terezin.</a:t>
            </a:r>
            <a:endParaRPr sz="2400">
              <a:latin typeface="Times New Roman"/>
              <a:ea typeface="Times New Roman"/>
              <a:cs typeface="Times New Roman"/>
              <a:sym typeface="Times New Roman"/>
            </a:endParaR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image.pdf"/>
          <p:cNvPicPr/>
          <p:nvPr/>
        </p:nvPicPr>
        <p:blipFill>
          <a:blip r:embed="rId3">
            <a:extLst/>
          </a:blip>
          <a:stretch>
            <a:fillRect/>
          </a:stretch>
        </p:blipFill>
        <p:spPr>
          <a:xfrm>
            <a:off x="990600" y="609600"/>
            <a:ext cx="2908300" cy="2792413"/>
          </a:xfrm>
          <a:prstGeom prst="rect">
            <a:avLst/>
          </a:prstGeom>
          <a:ln w="12700">
            <a:miter lim="400000"/>
          </a:ln>
        </p:spPr>
      </p:pic>
      <p:sp>
        <p:nvSpPr>
          <p:cNvPr id="107" name="Shape 107"/>
          <p:cNvSpPr/>
          <p:nvPr/>
        </p:nvSpPr>
        <p:spPr>
          <a:xfrm>
            <a:off x="4495800" y="1219200"/>
            <a:ext cx="3505200" cy="931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Verdana Bold"/>
                <a:ea typeface="Verdana Bold"/>
                <a:cs typeface="Verdana Bold"/>
                <a:sym typeface="Verdana Bold"/>
              </a:rPr>
              <a:t>Inside the former ghetto of Terezin. Today, it is a residential area.</a:t>
            </a:r>
            <a:r>
              <a:rPr>
                <a:solidFill>
                  <a:srgbClr val="FF0000"/>
                </a:solidFill>
                <a:latin typeface="Times New Roman Bold"/>
                <a:ea typeface="Times New Roman Bold"/>
                <a:cs typeface="Times New Roman Bold"/>
                <a:sym typeface="Times New Roman Bold"/>
              </a:rPr>
              <a:t> </a:t>
            </a:r>
          </a:p>
        </p:txBody>
      </p:sp>
      <p:pic>
        <p:nvPicPr>
          <p:cNvPr id="108" name="image.pdf"/>
          <p:cNvPicPr/>
          <p:nvPr/>
        </p:nvPicPr>
        <p:blipFill>
          <a:blip r:embed="rId4">
            <a:extLst/>
          </a:blip>
          <a:stretch>
            <a:fillRect/>
          </a:stretch>
        </p:blipFill>
        <p:spPr>
          <a:xfrm>
            <a:off x="4648200" y="3733800"/>
            <a:ext cx="3352800" cy="2593975"/>
          </a:xfrm>
          <a:prstGeom prst="rect">
            <a:avLst/>
          </a:prstGeom>
          <a:ln w="12700">
            <a:miter lim="400000"/>
          </a:ln>
        </p:spPr>
      </p:pic>
      <p:sp>
        <p:nvSpPr>
          <p:cNvPr id="109" name="Shape 109"/>
          <p:cNvSpPr/>
          <p:nvPr/>
        </p:nvSpPr>
        <p:spPr>
          <a:xfrm>
            <a:off x="1524000" y="4648200"/>
            <a:ext cx="2590800"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Verdana Bold"/>
                <a:ea typeface="Verdana Bold"/>
                <a:cs typeface="Verdana Bold"/>
                <a:sym typeface="Verdana Bold"/>
              </a:defRPr>
            </a:lvl1pPr>
          </a:lstStyle>
          <a:p>
            <a:pPr lvl="0"/>
            <a:r>
              <a:t>This building now is a museum containing ghetto artifacts.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3" name="image.pdf"/>
          <p:cNvPicPr/>
          <p:nvPr/>
        </p:nvPicPr>
        <p:blipFill>
          <a:blip r:embed="rId3">
            <a:extLst/>
          </a:blip>
          <a:stretch>
            <a:fillRect/>
          </a:stretch>
        </p:blipFill>
        <p:spPr>
          <a:xfrm>
            <a:off x="1524000" y="533400"/>
            <a:ext cx="6286500" cy="4749800"/>
          </a:xfrm>
          <a:prstGeom prst="rect">
            <a:avLst/>
          </a:prstGeom>
          <a:ln w="12700">
            <a:miter lim="400000"/>
          </a:ln>
        </p:spPr>
      </p:pic>
      <p:sp>
        <p:nvSpPr>
          <p:cNvPr id="114" name="Shape 114"/>
          <p:cNvSpPr/>
          <p:nvPr/>
        </p:nvSpPr>
        <p:spPr>
          <a:xfrm>
            <a:off x="1676400" y="5638800"/>
            <a:ext cx="5943600" cy="931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defRPr sz="1800"/>
            </a:pPr>
            <a:r>
              <a:rPr>
                <a:latin typeface="Verdana Bold"/>
                <a:ea typeface="Verdana Bold"/>
                <a:cs typeface="Verdana Bold"/>
                <a:sym typeface="Verdana Bold"/>
              </a:rPr>
              <a:t>Symbolic cemetery at the Little Fortress for the victims of Terezin. The identities of those buried is unknown.</a:t>
            </a:r>
            <a:r>
              <a:rPr>
                <a:solidFill>
                  <a:srgbClr val="FF0000"/>
                </a:solidFill>
                <a:latin typeface="Times New Roman Bold"/>
                <a:ea typeface="Times New Roman Bold"/>
                <a:cs typeface="Times New Roman Bold"/>
                <a:sym typeface="Times New Roman Bold"/>
              </a:rPr>
              <a:t> </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image.pdf"/>
          <p:cNvPicPr/>
          <p:nvPr/>
        </p:nvPicPr>
        <p:blipFill>
          <a:blip r:embed="rId3">
            <a:extLst/>
          </a:blip>
          <a:stretch>
            <a:fillRect/>
          </a:stretch>
        </p:blipFill>
        <p:spPr>
          <a:xfrm>
            <a:off x="1676400" y="1981200"/>
            <a:ext cx="5130800" cy="3924300"/>
          </a:xfrm>
          <a:prstGeom prst="rect">
            <a:avLst/>
          </a:prstGeom>
          <a:ln w="12700">
            <a:miter lim="400000"/>
          </a:ln>
        </p:spPr>
      </p:pic>
      <p:sp>
        <p:nvSpPr>
          <p:cNvPr id="119" name="Shape 119"/>
          <p:cNvSpPr/>
          <p:nvPr/>
        </p:nvSpPr>
        <p:spPr>
          <a:xfrm>
            <a:off x="1447800" y="457199"/>
            <a:ext cx="5334000" cy="13695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a:latin typeface="Verdana Bold"/>
                <a:ea typeface="Verdana Bold"/>
                <a:cs typeface="Verdana Bold"/>
                <a:sym typeface="Verdana Bold"/>
              </a:rPr>
              <a:t>A total of around 15,000 children under the age of 15 passed through </a:t>
            </a:r>
            <a:r>
              <a:rPr u="sng">
                <a:latin typeface="Verdana Bold"/>
                <a:ea typeface="Verdana Bold"/>
                <a:cs typeface="Verdana Bold"/>
                <a:sym typeface="Verdana Bold"/>
              </a:rPr>
              <a:t>Terezin</a:t>
            </a:r>
            <a:r>
              <a:rPr>
                <a:latin typeface="Verdana Bold"/>
                <a:ea typeface="Verdana Bold"/>
                <a:cs typeface="Verdana Bold"/>
                <a:sym typeface="Verdana Bold"/>
              </a:rPr>
              <a:t>, of these around 100 came back.</a:t>
            </a:r>
            <a:endParaRPr>
              <a:latin typeface="Times New Roman"/>
              <a:ea typeface="Times New Roman"/>
              <a:cs typeface="Times New Roman"/>
              <a:sym typeface="Times New Roman"/>
            </a:endParaRP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image.pdf"/>
          <p:cNvPicPr/>
          <p:nvPr/>
        </p:nvPicPr>
        <p:blipFill>
          <a:blip r:embed="rId3">
            <a:extLst/>
          </a:blip>
          <a:stretch>
            <a:fillRect/>
          </a:stretch>
        </p:blipFill>
        <p:spPr>
          <a:xfrm>
            <a:off x="1676400" y="1447800"/>
            <a:ext cx="5715000" cy="4292600"/>
          </a:xfrm>
          <a:prstGeom prst="rect">
            <a:avLst/>
          </a:prstGeom>
          <a:ln w="12700">
            <a:miter lim="400000"/>
          </a:ln>
        </p:spPr>
      </p:pic>
      <p:sp>
        <p:nvSpPr>
          <p:cNvPr id="124" name="Shape 124"/>
          <p:cNvSpPr/>
          <p:nvPr/>
        </p:nvSpPr>
        <p:spPr>
          <a:xfrm>
            <a:off x="2209800" y="533400"/>
            <a:ext cx="4648200" cy="6516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defRPr sz="1800"/>
            </a:pPr>
            <a:r>
              <a:rPr>
                <a:latin typeface="Verdana Bold"/>
                <a:ea typeface="Verdana Bold"/>
                <a:cs typeface="Verdana Bold"/>
                <a:sym typeface="Verdana Bold"/>
              </a:rPr>
              <a:t>Monument to the victims of Terezin.</a:t>
            </a:r>
            <a:r>
              <a:rPr>
                <a:solidFill>
                  <a:srgbClr val="FF0000"/>
                </a:solidFill>
                <a:latin typeface="Times New Roman Bold"/>
                <a:ea typeface="Times New Roman Bold"/>
                <a:cs typeface="Times New Roman Bold"/>
                <a:sym typeface="Times New Roman Bold"/>
              </a:rPr>
              <a:t>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1828800" y="2438400"/>
            <a:ext cx="4724400" cy="29641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Verdana Bold"/>
                <a:ea typeface="Verdana Bold"/>
                <a:cs typeface="Verdana Bold"/>
                <a:sym typeface="Verdana Bold"/>
              </a:rPr>
              <a:t>Informational and pictorial source for this slideshow:</a:t>
            </a:r>
            <a:endParaRPr>
              <a:latin typeface="Verdana Bold"/>
              <a:ea typeface="Verdana Bold"/>
              <a:cs typeface="Verdana Bold"/>
              <a:sym typeface="Verdana Bold"/>
            </a:endParaRPr>
          </a:p>
          <a:p>
            <a:pPr lvl="0">
              <a:spcBef>
                <a:spcPts val="1400"/>
              </a:spcBef>
              <a:defRPr sz="1800"/>
            </a:pPr>
            <a:r>
              <a:rPr>
                <a:latin typeface="Verdana Bold"/>
                <a:ea typeface="Verdana Bold"/>
                <a:cs typeface="Verdana Bold"/>
                <a:sym typeface="Verdana Bold"/>
              </a:rPr>
              <a:t>“Theriesenstadt.” Holocaust Encyclopedia. Washington, D.C.: Holocaust Memorial Museum, available at: </a:t>
            </a:r>
            <a:r>
              <a:rPr sz="2400" u="sng">
                <a:solidFill>
                  <a:srgbClr val="009999"/>
                </a:solidFill>
                <a:uFill>
                  <a:solidFill>
                    <a:srgbClr val="009999"/>
                  </a:solidFill>
                </a:uFill>
                <a:hlinkClick r:id="rId2" invalidUrl="" action="" tgtFrame="" tooltip="" history="1" highlightClick="0" endSnd="0"/>
              </a:rPr>
              <a:t>http://www.ushmm.org</a:t>
            </a:r>
            <a:endParaRPr sz="2400"/>
          </a:p>
          <a:p>
            <a:pPr lvl="0">
              <a:spcBef>
                <a:spcPts val="1400"/>
              </a:spcBef>
              <a:defRPr sz="1800"/>
            </a:pPr>
            <a:endParaRPr>
              <a:latin typeface="Verdana Bold"/>
              <a:ea typeface="Verdana Bold"/>
              <a:cs typeface="Verdana Bold"/>
              <a:sym typeface="Verdana Bold"/>
            </a:endParaRPr>
          </a:p>
        </p:txBody>
      </p:sp>
      <p:pic>
        <p:nvPicPr>
          <p:cNvPr id="129" name="image.pdf"/>
          <p:cNvPicPr/>
          <p:nvPr/>
        </p:nvPicPr>
        <p:blipFill>
          <a:blip r:embed="rId3">
            <a:extLst/>
          </a:blip>
          <a:stretch>
            <a:fillRect/>
          </a:stretch>
        </p:blipFill>
        <p:spPr>
          <a:xfrm>
            <a:off x="3352800" y="1219200"/>
            <a:ext cx="1420813" cy="1204913"/>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 name="image.pdf"/>
          <p:cNvPicPr/>
          <p:nvPr/>
        </p:nvPicPr>
        <p:blipFill>
          <a:blip r:embed="rId3">
            <a:extLst/>
          </a:blip>
          <a:stretch>
            <a:fillRect/>
          </a:stretch>
        </p:blipFill>
        <p:spPr>
          <a:xfrm>
            <a:off x="1600200" y="1676400"/>
            <a:ext cx="5600700" cy="3835400"/>
          </a:xfrm>
          <a:prstGeom prst="rect">
            <a:avLst/>
          </a:prstGeom>
          <a:ln w="12700">
            <a:miter lim="400000"/>
          </a:ln>
        </p:spPr>
      </p:pic>
      <p:sp>
        <p:nvSpPr>
          <p:cNvPr id="20" name="Shape 20"/>
          <p:cNvSpPr/>
          <p:nvPr/>
        </p:nvSpPr>
        <p:spPr>
          <a:xfrm>
            <a:off x="1828800" y="838200"/>
            <a:ext cx="5181600" cy="13470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a:latin typeface="Verdana Bold"/>
                <a:ea typeface="Verdana Bold"/>
                <a:cs typeface="Verdana Bold"/>
                <a:sym typeface="Verdana Bold"/>
              </a:defRPr>
            </a:lvl1pPr>
          </a:lstStyle>
          <a:p>
            <a:pPr lvl="0"/>
            <a:r>
              <a:t>Main entrance to the Little Fortress of Terezin.</a:t>
            </a:r>
            <a:endParaRPr sz="3600">
              <a:latin typeface="Times New Roman"/>
              <a:ea typeface="Times New Roman"/>
              <a:cs typeface="Times New Roman"/>
              <a:sym typeface="Times New Roman"/>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 name="image.pdf"/>
          <p:cNvPicPr/>
          <p:nvPr/>
        </p:nvPicPr>
        <p:blipFill>
          <a:blip r:embed="rId3">
            <a:extLst/>
          </a:blip>
          <a:stretch>
            <a:fillRect/>
          </a:stretch>
        </p:blipFill>
        <p:spPr>
          <a:xfrm>
            <a:off x="1600200" y="1828800"/>
            <a:ext cx="5715000" cy="4292600"/>
          </a:xfrm>
          <a:prstGeom prst="rect">
            <a:avLst/>
          </a:prstGeom>
          <a:ln w="12700">
            <a:miter lim="400000"/>
          </a:ln>
        </p:spPr>
      </p:pic>
      <p:sp>
        <p:nvSpPr>
          <p:cNvPr id="25" name="Shape 25"/>
          <p:cNvSpPr/>
          <p:nvPr/>
        </p:nvSpPr>
        <p:spPr>
          <a:xfrm>
            <a:off x="1676400" y="609600"/>
            <a:ext cx="4724400"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defRPr sz="1800"/>
            </a:pPr>
            <a:r>
              <a:rPr>
                <a:latin typeface="Verdana Bold"/>
                <a:ea typeface="Verdana Bold"/>
                <a:cs typeface="Verdana Bold"/>
                <a:sym typeface="Verdana Bold"/>
              </a:rPr>
              <a:t>Entrance to Small Fortress of Terezin camp. The gate bears the motto “</a:t>
            </a:r>
            <a:r>
              <a:rPr b="1" i="1">
                <a:latin typeface="Verdana"/>
                <a:ea typeface="Verdana"/>
                <a:cs typeface="Verdana"/>
                <a:sym typeface="Verdana"/>
              </a:rPr>
              <a:t>Arbeit Macht Frei</a:t>
            </a:r>
            <a:r>
              <a:rPr>
                <a:latin typeface="Verdana Bold"/>
                <a:ea typeface="Verdana Bold"/>
                <a:cs typeface="Verdana Bold"/>
                <a:sym typeface="Verdana Bold"/>
              </a:rPr>
              <a:t>” (Work makes one free)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 name="image.png"/>
          <p:cNvPicPr/>
          <p:nvPr/>
        </p:nvPicPr>
        <p:blipFill>
          <a:blip r:embed="rId3">
            <a:extLst/>
          </a:blip>
          <a:stretch>
            <a:fillRect/>
          </a:stretch>
        </p:blipFill>
        <p:spPr>
          <a:xfrm>
            <a:off x="2438400" y="1066800"/>
            <a:ext cx="4064000" cy="2768600"/>
          </a:xfrm>
          <a:prstGeom prst="rect">
            <a:avLst/>
          </a:prstGeom>
          <a:ln w="12700">
            <a:miter lim="400000"/>
          </a:ln>
        </p:spPr>
      </p:pic>
      <p:sp>
        <p:nvSpPr>
          <p:cNvPr id="30" name="Shape 30"/>
          <p:cNvSpPr/>
          <p:nvPr/>
        </p:nvSpPr>
        <p:spPr>
          <a:xfrm>
            <a:off x="2362200" y="4343400"/>
            <a:ext cx="4419600" cy="2272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German Jews, wearing identification tags, before deportation to Theresienstadt. (Wiesbaden, Germany, August 1942)</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Bildarchiv Preussischer Kulturbesitz</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image.png"/>
          <p:cNvPicPr/>
          <p:nvPr/>
        </p:nvPicPr>
        <p:blipFill>
          <a:blip r:embed="rId3">
            <a:extLst/>
          </a:blip>
          <a:stretch>
            <a:fillRect/>
          </a:stretch>
        </p:blipFill>
        <p:spPr>
          <a:xfrm>
            <a:off x="2514600" y="838200"/>
            <a:ext cx="4064000" cy="2984500"/>
          </a:xfrm>
          <a:prstGeom prst="rect">
            <a:avLst/>
          </a:prstGeom>
          <a:ln w="12700">
            <a:miter lim="400000"/>
          </a:ln>
        </p:spPr>
      </p:pic>
      <p:sp>
        <p:nvSpPr>
          <p:cNvPr id="35" name="Shape 35"/>
          <p:cNvSpPr/>
          <p:nvPr/>
        </p:nvSpPr>
        <p:spPr>
          <a:xfrm>
            <a:off x="2286000" y="4802187"/>
            <a:ext cx="5410200" cy="1713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Departure of a train of German Jews being deported to Theresienstadt. (Hanau, Germany, May 30, 1942)</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Bildarchiv Preussischer Kulturbesitz</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image.pdf"/>
          <p:cNvPicPr/>
          <p:nvPr/>
        </p:nvPicPr>
        <p:blipFill>
          <a:blip r:embed="rId3">
            <a:extLst/>
          </a:blip>
          <a:stretch>
            <a:fillRect/>
          </a:stretch>
        </p:blipFill>
        <p:spPr>
          <a:xfrm>
            <a:off x="1295400" y="2209800"/>
            <a:ext cx="5842000" cy="3962400"/>
          </a:xfrm>
          <a:prstGeom prst="rect">
            <a:avLst/>
          </a:prstGeom>
          <a:ln w="12700">
            <a:miter lim="400000"/>
          </a:ln>
        </p:spPr>
      </p:pic>
      <p:sp>
        <p:nvSpPr>
          <p:cNvPr id="40" name="Shape 40"/>
          <p:cNvSpPr/>
          <p:nvPr/>
        </p:nvSpPr>
        <p:spPr>
          <a:xfrm>
            <a:off x="1219199" y="609599"/>
            <a:ext cx="6172202" cy="13782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The arrival of Jews at the </a:t>
            </a:r>
            <a:r>
              <a:rPr u="sng">
                <a:latin typeface="Verdana Bold"/>
                <a:ea typeface="Verdana Bold"/>
                <a:cs typeface="Verdana Bold"/>
                <a:sym typeface="Verdana Bold"/>
              </a:rPr>
              <a:t>Terezin</a:t>
            </a:r>
            <a:r>
              <a:rPr>
                <a:latin typeface="Verdana Bold"/>
                <a:ea typeface="Verdana Bold"/>
                <a:cs typeface="Verdana Bold"/>
                <a:sym typeface="Verdana Bold"/>
              </a:rPr>
              <a:t> (Theresienstadt) Ghetto, near Prague,</a:t>
            </a:r>
            <a:r>
              <a:rPr u="sng">
                <a:latin typeface="Verdana Bold"/>
                <a:ea typeface="Verdana Bold"/>
                <a:cs typeface="Verdana Bold"/>
                <a:sym typeface="Verdana Bold"/>
              </a:rPr>
              <a:t> </a:t>
            </a:r>
            <a:r>
              <a:rPr>
                <a:latin typeface="Verdana Bold"/>
                <a:ea typeface="Verdana Bold"/>
                <a:cs typeface="Verdana Bold"/>
                <a:sym typeface="Verdana Bold"/>
              </a:rPr>
              <a:t>Czechoslovakia.</a:t>
            </a:r>
            <a:endParaRPr sz="1600">
              <a:latin typeface="Times New Roman"/>
              <a:ea typeface="Times New Roman"/>
              <a:cs typeface="Times New Roman"/>
              <a:sym typeface="Times New Roman"/>
            </a:endParaRPr>
          </a:p>
          <a:p>
            <a:pPr lvl="0">
              <a:defRPr sz="1800"/>
            </a:pPr>
            <a:endParaRPr sz="1600">
              <a:latin typeface="Times New Roman"/>
              <a:ea typeface="Times New Roman"/>
              <a:cs typeface="Times New Roman"/>
              <a:sym typeface="Times New Roman"/>
            </a:endParaRPr>
          </a:p>
          <a:p>
            <a:pPr lvl="0">
              <a:defRPr sz="1800"/>
            </a:pPr>
            <a:r>
              <a:rPr sz="1600">
                <a:latin typeface="Times New Roman"/>
                <a:ea typeface="Times New Roman"/>
                <a:cs typeface="Times New Roman"/>
                <a:sym typeface="Times New Roman"/>
              </a:rPr>
              <a:t>Source: </a:t>
            </a:r>
            <a:r>
              <a:rPr sz="1600" u="sng">
                <a:latin typeface="Times New Roman"/>
                <a:ea typeface="Times New Roman"/>
                <a:cs typeface="Times New Roman"/>
                <a:sym typeface="Times New Roman"/>
              </a:rPr>
              <a:t>Shoah - The Holocaust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image.png"/>
          <p:cNvPicPr/>
          <p:nvPr/>
        </p:nvPicPr>
        <p:blipFill>
          <a:blip r:embed="rId3">
            <a:extLst/>
          </a:blip>
          <a:stretch>
            <a:fillRect/>
          </a:stretch>
        </p:blipFill>
        <p:spPr>
          <a:xfrm>
            <a:off x="2667000" y="609600"/>
            <a:ext cx="3886200" cy="3870325"/>
          </a:xfrm>
          <a:prstGeom prst="rect">
            <a:avLst/>
          </a:prstGeom>
          <a:ln w="12700">
            <a:miter lim="400000"/>
          </a:ln>
        </p:spPr>
      </p:pic>
      <p:sp>
        <p:nvSpPr>
          <p:cNvPr id="45" name="Shape 45"/>
          <p:cNvSpPr/>
          <p:nvPr/>
        </p:nvSpPr>
        <p:spPr>
          <a:xfrm>
            <a:off x="1905000" y="4648200"/>
            <a:ext cx="6248400" cy="1992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A transport of Jewish prisoners marches through the snow from the Bauschovitz train station to Theresienstadt. </a:t>
            </a:r>
            <a:endParaRPr>
              <a:latin typeface="Verdana Bold"/>
              <a:ea typeface="Verdana Bold"/>
              <a:cs typeface="Verdana Bold"/>
              <a:sym typeface="Verdana Bold"/>
            </a:endParaRPr>
          </a:p>
          <a:p>
            <a:pPr lvl="0">
              <a:defRPr sz="1800"/>
            </a:pPr>
            <a:r>
              <a:rPr>
                <a:latin typeface="Verdana Bold"/>
                <a:ea typeface="Verdana Bold"/>
                <a:cs typeface="Verdana Bold"/>
                <a:sym typeface="Verdana Bold"/>
              </a:rPr>
              <a:t>(Czechoslovakia, 1942)</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Jewish Museum of Prague</a:t>
            </a:r>
            <a:endParaRPr sz="1600">
              <a:latin typeface="Times New Roman"/>
              <a:ea typeface="Times New Roman"/>
              <a:cs typeface="Times New Roman"/>
              <a:sym typeface="Times New Roman"/>
            </a:endParaR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png"/>
          <p:cNvPicPr/>
          <p:nvPr/>
        </p:nvPicPr>
        <p:blipFill>
          <a:blip r:embed="rId2">
            <a:extLst/>
          </a:blip>
          <a:stretch>
            <a:fillRect/>
          </a:stretch>
        </p:blipFill>
        <p:spPr>
          <a:xfrm>
            <a:off x="1752600" y="685800"/>
            <a:ext cx="5257800" cy="3500438"/>
          </a:xfrm>
          <a:prstGeom prst="rect">
            <a:avLst/>
          </a:prstGeom>
          <a:ln w="12700">
            <a:miter lim="400000"/>
          </a:ln>
        </p:spPr>
      </p:pic>
      <p:sp>
        <p:nvSpPr>
          <p:cNvPr id="50" name="Shape 50"/>
          <p:cNvSpPr/>
          <p:nvPr/>
        </p:nvSpPr>
        <p:spPr>
          <a:xfrm>
            <a:off x="1676400" y="4495800"/>
            <a:ext cx="5715000" cy="1713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Verdana Bold"/>
                <a:ea typeface="Verdana Bold"/>
                <a:cs typeface="Verdana Bold"/>
                <a:sym typeface="Verdana Bold"/>
              </a:rPr>
              <a:t>Arrival of a transport of Dutch Jews in the Theresienstadt ghetto. </a:t>
            </a:r>
            <a:endParaRPr>
              <a:latin typeface="Verdana Bold"/>
              <a:ea typeface="Verdana Bold"/>
              <a:cs typeface="Verdana Bold"/>
              <a:sym typeface="Verdana Bold"/>
            </a:endParaRPr>
          </a:p>
          <a:p>
            <a:pPr lvl="0">
              <a:defRPr sz="1800"/>
            </a:pPr>
            <a:r>
              <a:rPr>
                <a:latin typeface="Verdana Bold"/>
                <a:ea typeface="Verdana Bold"/>
                <a:cs typeface="Verdana Bold"/>
                <a:sym typeface="Verdana Bold"/>
              </a:rPr>
              <a:t>(Czechoslovakia, February 1944)</a:t>
            </a:r>
            <a:endParaRPr sz="1600">
              <a:latin typeface="Times New Roman"/>
              <a:ea typeface="Times New Roman"/>
              <a:cs typeface="Times New Roman"/>
              <a:sym typeface="Times New Roman"/>
            </a:endParaRPr>
          </a:p>
          <a:p>
            <a:pPr lvl="0">
              <a:defRPr sz="1800"/>
            </a:pPr>
            <a:r>
              <a:rPr sz="1200">
                <a:latin typeface="Verdana"/>
                <a:ea typeface="Verdana"/>
                <a:cs typeface="Verdana"/>
                <a:sym typeface="Verdana"/>
              </a:rPr>
              <a:t>__________</a:t>
            </a:r>
            <a:endParaRPr sz="1200">
              <a:latin typeface="Verdana"/>
              <a:ea typeface="Verdana"/>
              <a:cs typeface="Verdana"/>
              <a:sym typeface="Verdana"/>
            </a:endParaRPr>
          </a:p>
          <a:p>
            <a:pPr lvl="0">
              <a:defRPr sz="1800"/>
            </a:pPr>
            <a:r>
              <a:rPr sz="1200">
                <a:latin typeface="Verdana"/>
                <a:ea typeface="Verdana"/>
                <a:cs typeface="Verdana"/>
                <a:sym typeface="Verdana"/>
              </a:rPr>
              <a:t>United States Holocaust Memorial Museum</a:t>
            </a:r>
            <a:endParaRPr sz="1600">
              <a:latin typeface="Times New Roman"/>
              <a:ea typeface="Times New Roman"/>
              <a:cs typeface="Times New Roman"/>
              <a:sym typeface="Times New Roman"/>
            </a:endParaR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