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lvl1pPr>
      <a:defRPr sz="2400">
        <a:solidFill>
          <a:srgbClr val="0000FF"/>
        </a:solidFill>
        <a:latin typeface="Times New Roman"/>
        <a:ea typeface="Times New Roman"/>
        <a:cs typeface="Times New Roman"/>
        <a:sym typeface="Times New Roman"/>
      </a:defRPr>
    </a:lvl1pPr>
    <a:lvl2pPr indent="457200">
      <a:defRPr sz="2400">
        <a:solidFill>
          <a:srgbClr val="0000FF"/>
        </a:solidFill>
        <a:latin typeface="Times New Roman"/>
        <a:ea typeface="Times New Roman"/>
        <a:cs typeface="Times New Roman"/>
        <a:sym typeface="Times New Roman"/>
      </a:defRPr>
    </a:lvl2pPr>
    <a:lvl3pPr indent="914400">
      <a:defRPr sz="2400">
        <a:solidFill>
          <a:srgbClr val="0000FF"/>
        </a:solidFill>
        <a:latin typeface="Times New Roman"/>
        <a:ea typeface="Times New Roman"/>
        <a:cs typeface="Times New Roman"/>
        <a:sym typeface="Times New Roman"/>
      </a:defRPr>
    </a:lvl3pPr>
    <a:lvl4pPr indent="1371600">
      <a:defRPr sz="2400">
        <a:solidFill>
          <a:srgbClr val="0000FF"/>
        </a:solidFill>
        <a:latin typeface="Times New Roman"/>
        <a:ea typeface="Times New Roman"/>
        <a:cs typeface="Times New Roman"/>
        <a:sym typeface="Times New Roman"/>
      </a:defRPr>
    </a:lvl4pPr>
    <a:lvl5pPr indent="1828800">
      <a:defRPr sz="2400">
        <a:solidFill>
          <a:srgbClr val="0000FF"/>
        </a:solidFill>
        <a:latin typeface="Times New Roman"/>
        <a:ea typeface="Times New Roman"/>
        <a:cs typeface="Times New Roman"/>
        <a:sym typeface="Times New Roman"/>
      </a:defRPr>
    </a:lvl5pPr>
    <a:lvl6pPr>
      <a:defRPr sz="2400">
        <a:solidFill>
          <a:srgbClr val="0000FF"/>
        </a:solidFill>
        <a:latin typeface="Times New Roman"/>
        <a:ea typeface="Times New Roman"/>
        <a:cs typeface="Times New Roman"/>
        <a:sym typeface="Times New Roman"/>
      </a:defRPr>
    </a:lvl6pPr>
    <a:lvl7pPr>
      <a:defRPr sz="2400">
        <a:solidFill>
          <a:srgbClr val="0000FF"/>
        </a:solidFill>
        <a:latin typeface="Times New Roman"/>
        <a:ea typeface="Times New Roman"/>
        <a:cs typeface="Times New Roman"/>
        <a:sym typeface="Times New Roman"/>
      </a:defRPr>
    </a:lvl7pPr>
    <a:lvl8pPr>
      <a:defRPr sz="2400">
        <a:solidFill>
          <a:srgbClr val="0000FF"/>
        </a:solidFill>
        <a:latin typeface="Times New Roman"/>
        <a:ea typeface="Times New Roman"/>
        <a:cs typeface="Times New Roman"/>
        <a:sym typeface="Times New Roman"/>
      </a:defRPr>
    </a:lvl8pPr>
    <a:lvl9pPr>
      <a:defRPr sz="2400">
        <a:solidFill>
          <a:srgbClr val="0000FF"/>
        </a:solidFill>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FF"/>
          </a:solidFill>
        </a:fill>
      </a:tcStyle>
    </a:wholeTbl>
    <a:band2H>
      <a:tcTxStyle b="def" i="def"/>
      <a:tcStyle>
        <a:tcBdr/>
        <a:fill>
          <a:solidFill>
            <a:srgbClr val="E6F6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FF"/>
          </a:solidFill>
        </a:fill>
      </a:tcStyle>
    </a:firstRow>
  </a:tblStyle>
  <a:tblStyle styleId="{C7B018BB-80A7-4F77-B60F-C8B233D01FF8}" styleName="">
    <a:tblBg/>
    <a:wholeTbl>
      <a:tcTxStyle b="on" i="on">
        <a:font>
          <a:latin typeface="Times New Roman"/>
          <a:ea typeface="Times New Roman"/>
          <a:cs typeface="Times New Roman"/>
        </a:font>
        <a:srgbClr val="0000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E2FF"/>
          </a:solidFill>
        </a:fill>
      </a:tcStyle>
    </a:wholeTbl>
    <a:band2H>
      <a:tcTxStyle b="def" i="def"/>
      <a:tcStyle>
        <a:tcBdr/>
        <a:fill>
          <a:solidFill>
            <a:srgbClr val="F1F1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FF"/>
          </a:solidFill>
        </a:fill>
      </a:tcStyle>
    </a:firstRow>
  </a:tblStyle>
  <a:tblStyle styleId="{EEE7283C-3CF3-47DC-8721-378D4A62B228}" styleName="">
    <a:tblBg/>
    <a:wholeTbl>
      <a:tcTxStyle b="on" i="on">
        <a:font>
          <a:latin typeface="Times New Roman"/>
          <a:ea typeface="Times New Roman"/>
          <a:cs typeface="Times New Roman"/>
        </a:font>
        <a:srgbClr val="0000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F6CA"/>
          </a:solidFill>
        </a:fill>
      </a:tcStyle>
    </a:wholeTbl>
    <a:band2H>
      <a:tcTxStyle b="def" i="def"/>
      <a:tcStyle>
        <a:tcBdr/>
        <a:fill>
          <a:solidFill>
            <a:srgbClr val="FAFA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00"/>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00"/>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E700"/>
          </a:solidFill>
        </a:fill>
      </a:tcStyle>
    </a:firstRow>
  </a:tblStyle>
  <a:tblStyle styleId="{CF821DB8-F4EB-4A41-A1BA-3FCAFE7338EE}" styleName="">
    <a:tblBg/>
    <a:wholeTbl>
      <a:tcTxStyle b="on" i="on">
        <a:font>
          <a:latin typeface="Times New Roman"/>
          <a:ea typeface="Times New Roman"/>
          <a:cs typeface="Times New Roman"/>
        </a:font>
        <a:srgbClr val="0000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FF"/>
          </a:solidFill>
        </a:fill>
      </a:tcStyle>
    </a:firstCol>
    <a:lastRow>
      <a:tcTxStyle b="on" i="on">
        <a:font>
          <a:latin typeface="Times New Roman"/>
          <a:ea typeface="Times New Roman"/>
          <a:cs typeface="Times New Roman"/>
        </a:font>
        <a:srgbClr val="0000FF"/>
      </a:tcTxStyle>
      <a:tcStyle>
        <a:tcBdr>
          <a:left>
            <a:ln w="12700" cap="flat">
              <a:noFill/>
              <a:miter lim="400000"/>
            </a:ln>
          </a:left>
          <a:right>
            <a:ln w="12700" cap="flat">
              <a:noFill/>
              <a:miter lim="400000"/>
            </a:ln>
          </a:right>
          <a:top>
            <a:ln w="50800" cap="flat">
              <a:solidFill>
                <a:srgbClr val="0000FF"/>
              </a:solidFill>
              <a:prstDash val="solid"/>
              <a:bevel/>
            </a:ln>
          </a:top>
          <a:bottom>
            <a:ln w="25400" cap="flat">
              <a:solidFill>
                <a:srgbClr val="0000FF"/>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FF"/>
              </a:solidFill>
              <a:prstDash val="solid"/>
              <a:bevel/>
            </a:ln>
          </a:top>
          <a:bottom>
            <a:ln w="25400" cap="flat">
              <a:solidFill>
                <a:srgbClr val="0000FF"/>
              </a:solidFill>
              <a:prstDash val="solid"/>
              <a:bevel/>
            </a:ln>
          </a:bottom>
          <a:insideH>
            <a:ln w="12700" cap="flat">
              <a:noFill/>
              <a:miter lim="400000"/>
            </a:ln>
          </a:insideH>
          <a:insideV>
            <a:ln w="12700" cap="flat">
              <a:noFill/>
              <a:miter lim="400000"/>
            </a:ln>
          </a:insideV>
        </a:tcBdr>
        <a:fill>
          <a:solidFill>
            <a:srgbClr val="00CCFF"/>
          </a:solidFill>
        </a:fill>
      </a:tcStyle>
    </a:firstRow>
  </a:tblStyle>
  <a:tblStyle styleId="{33BA23B1-9221-436E-865A-0063620EA4FD}" styleName="">
    <a:tblBg/>
    <a:wholeTbl>
      <a:tcTxStyle b="on" i="on">
        <a:font>
          <a:latin typeface="Times New Roman"/>
          <a:ea typeface="Times New Roman"/>
          <a:cs typeface="Times New Roman"/>
        </a:font>
        <a:srgbClr val="0000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FF"/>
          </a:solidFill>
        </a:fill>
      </a:tcStyle>
    </a:wholeTbl>
    <a:band2H>
      <a:tcTxStyle b="def" i="def"/>
      <a:tcStyle>
        <a:tcBdr/>
        <a:fill>
          <a:solidFill>
            <a:srgbClr val="E6E6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FF"/>
          </a:solidFill>
        </a:fill>
      </a:tcStyle>
    </a:firstRow>
  </a:tblStyle>
  <a:tblStyle styleId="{2708684C-4D16-4618-839F-0558EEFCDFE6}" styleName="">
    <a:tblBg/>
    <a:wholeTb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p:nvPr>
            <p:ph type="sldImg"/>
          </p:nvPr>
        </p:nvSpPr>
        <p:spPr>
          <a:xfrm>
            <a:off x="1143000" y="685800"/>
            <a:ext cx="4572000" cy="3429000"/>
          </a:xfrm>
          <a:prstGeom prst="rect">
            <a:avLst/>
          </a:prstGeom>
        </p:spPr>
        <p:txBody>
          <a:bodyPr/>
          <a:lstStyle/>
          <a:p>
            <a:pPr lvl="0"/>
          </a:p>
        </p:txBody>
      </p:sp>
      <p:sp>
        <p:nvSpPr>
          <p:cNvPr id="56" name="Shape 5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9" name="Shape 9"/>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10" name="Shape 10"/>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11" name="Shape 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45" name="Shape 45"/>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46" name="Shape 4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49" name="Shape 49"/>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50" name="Shape 5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52" name="Shape 52"/>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53" name="Shape 53"/>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54" name="Shape 5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15" name="Group 15"/>
          <p:cNvGrpSpPr/>
          <p:nvPr/>
        </p:nvGrpSpPr>
        <p:grpSpPr>
          <a:xfrm>
            <a:off x="-7758113" y="1463673"/>
            <a:ext cx="16900526" cy="10795002"/>
            <a:chOff x="0" y="0"/>
            <a:chExt cx="16900524" cy="10795001"/>
          </a:xfrm>
        </p:grpSpPr>
        <p:sp>
          <p:nvSpPr>
            <p:cNvPr id="13" name="Shape 13"/>
            <p:cNvSpPr/>
            <p:nvPr/>
          </p:nvSpPr>
          <p:spPr>
            <a:xfrm>
              <a:off x="11029950" y="1246189"/>
              <a:ext cx="5870575" cy="414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896" y="21592"/>
                  </a:moveTo>
                  <a:lnTo>
                    <a:pt x="21600" y="21600"/>
                  </a:lnTo>
                  <a:lnTo>
                    <a:pt x="21600" y="18425"/>
                  </a:lnTo>
                  <a:lnTo>
                    <a:pt x="0" y="0"/>
                  </a:lnTo>
                  <a:lnTo>
                    <a:pt x="935" y="976"/>
                  </a:lnTo>
                  <a:lnTo>
                    <a:pt x="1706" y="1811"/>
                  </a:lnTo>
                  <a:lnTo>
                    <a:pt x="2576" y="2870"/>
                  </a:lnTo>
                  <a:lnTo>
                    <a:pt x="3417" y="3986"/>
                  </a:lnTo>
                  <a:lnTo>
                    <a:pt x="4649" y="5880"/>
                  </a:lnTo>
                  <a:lnTo>
                    <a:pt x="5742" y="7897"/>
                  </a:lnTo>
                  <a:lnTo>
                    <a:pt x="6536" y="9659"/>
                  </a:lnTo>
                  <a:lnTo>
                    <a:pt x="7231" y="11478"/>
                  </a:lnTo>
                  <a:lnTo>
                    <a:pt x="7774" y="13297"/>
                  </a:lnTo>
                  <a:lnTo>
                    <a:pt x="8177" y="14960"/>
                  </a:lnTo>
                  <a:lnTo>
                    <a:pt x="8452" y="16365"/>
                  </a:lnTo>
                  <a:lnTo>
                    <a:pt x="8703" y="18110"/>
                  </a:lnTo>
                  <a:lnTo>
                    <a:pt x="8826" y="19632"/>
                  </a:lnTo>
                  <a:lnTo>
                    <a:pt x="8896" y="21592"/>
                  </a:lnTo>
                </a:path>
              </a:pathLst>
            </a:custGeom>
            <a:gradFill flip="none" rotWithShape="1">
              <a:gsLst>
                <a:gs pos="0">
                  <a:srgbClr val="3366FF"/>
                </a:gs>
                <a:gs pos="100000">
                  <a:srgbClr val="182F76"/>
                </a:gs>
              </a:gsLst>
              <a:lin ang="10800000" scaled="0"/>
            </a:gradFill>
            <a:ln w="12700" cap="flat">
              <a:noFill/>
              <a:miter lim="400000"/>
            </a:ln>
            <a:effectLst/>
          </p:spPr>
          <p:txBody>
            <a:bodyPr wrap="square" lIns="0" tIns="0" rIns="0" bIns="0" numCol="1" anchor="t">
              <a:noAutofit/>
            </a:bodyPr>
            <a:lstStyle/>
            <a:p>
              <a:pPr lvl="0">
                <a:defRPr sz="1800">
                  <a:solidFill>
                    <a:srgbClr val="FFFFFF"/>
                  </a:solidFill>
                </a:defRPr>
              </a:pPr>
            </a:p>
          </p:txBody>
        </p:sp>
        <p:sp>
          <p:nvSpPr>
            <p:cNvPr id="14" name="Shape 14"/>
            <p:cNvSpPr/>
            <p:nvPr/>
          </p:nvSpPr>
          <p:spPr>
            <a:xfrm>
              <a:off x="0" y="0"/>
              <a:ext cx="13452476" cy="10795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6765"/>
                    <a:pt x="16765" y="21600"/>
                    <a:pt x="10800" y="21600"/>
                  </a:cubicBezTo>
                  <a:cubicBezTo>
                    <a:pt x="4835" y="21600"/>
                    <a:pt x="0" y="16765"/>
                    <a:pt x="0" y="10800"/>
                  </a:cubicBezTo>
                  <a:cubicBezTo>
                    <a:pt x="0" y="4835"/>
                    <a:pt x="4835" y="1"/>
                    <a:pt x="10800" y="1"/>
                  </a:cubicBezTo>
                  <a:cubicBezTo>
                    <a:pt x="11366" y="0"/>
                    <a:pt x="11931" y="44"/>
                    <a:pt x="12490" y="133"/>
                  </a:cubicBezTo>
                </a:path>
              </a:pathLst>
            </a:custGeom>
            <a:noFill/>
            <a:ln w="12700" cap="sq">
              <a:solidFill>
                <a:srgbClr val="3366FF"/>
              </a:solidFill>
              <a:prstDash val="solid"/>
              <a:round/>
            </a:ln>
            <a:effectLst/>
          </p:spPr>
          <p:txBody>
            <a:bodyPr wrap="square" lIns="0" tIns="0" rIns="0" bIns="0" numCol="1" anchor="t">
              <a:noAutofit/>
            </a:bodyPr>
            <a:lstStyle/>
            <a:p>
              <a:pPr lvl="0">
                <a:defRPr sz="1800">
                  <a:solidFill>
                    <a:srgbClr val="FFFFFF"/>
                  </a:solidFill>
                </a:defRPr>
              </a:pPr>
            </a:p>
          </p:txBody>
        </p:sp>
      </p:gr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8" name="Shape 1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21" name="Shape 21"/>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22" name="Shape 2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4" name="Shape 24"/>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25" name="Shape 25"/>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26" name="Shape 2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8" name="Shape 28"/>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29" name="Shape 29"/>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30" name="Shape 3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33" name="Shape 33"/>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34" name="Shape 3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36" name="Shape 36"/>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37" name="Shape 37"/>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38" name="Shape 3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0" name="Shape 40"/>
          <p:cNvSpPr/>
          <p:nvPr>
            <p:ph type="title"/>
          </p:nvPr>
        </p:nvSpPr>
        <p:spPr>
          <a:prstGeom prst="rect">
            <a:avLst/>
          </a:prstGeom>
        </p:spPr>
        <p:txBody>
          <a:bodyPr/>
          <a:lstStyle/>
          <a:p>
            <a:pPr lvl="0">
              <a:defRPr sz="1800">
                <a:solidFill>
                  <a:srgbClr val="000000"/>
                </a:solidFill>
              </a:defRPr>
            </a:pPr>
            <a:r>
              <a:rPr sz="4400">
                <a:solidFill>
                  <a:srgbClr val="FFCC66"/>
                </a:solidFill>
              </a:rPr>
              <a:t>Click to edit Master title style</a:t>
            </a:r>
          </a:p>
        </p:txBody>
      </p:sp>
      <p:sp>
        <p:nvSpPr>
          <p:cNvPr id="41" name="Shape 41"/>
          <p:cNvSpPr/>
          <p:nvPr>
            <p:ph type="body" idx="1"/>
          </p:nvPr>
        </p:nvSpPr>
        <p:spPr>
          <a:prstGeom prst="rect">
            <a:avLst/>
          </a:prstGeom>
        </p:spPr>
        <p:txBody>
          <a:bodyPr/>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42" name="Shape 4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100000">
              <a:srgbClr val="0000FF"/>
            </a:gs>
          </a:gsLst>
          <a:lin ang="10800000" scaled="0"/>
        </a:gradFill>
      </p:bgPr>
    </p:bg>
    <p:spTree>
      <p:nvGrpSpPr>
        <p:cNvPr id="1" name=""/>
        <p:cNvGrpSpPr/>
        <p:nvPr/>
      </p:nvGrpSpPr>
      <p:grpSpPr>
        <a:xfrm>
          <a:off x="0" y="0"/>
          <a:ext cx="0" cy="0"/>
          <a:chOff x="0" y="0"/>
          <a:chExt cx="0" cy="0"/>
        </a:xfrm>
      </p:grpSpPr>
      <p:grpSp>
        <p:nvGrpSpPr>
          <p:cNvPr id="4" name="Group 4"/>
          <p:cNvGrpSpPr/>
          <p:nvPr/>
        </p:nvGrpSpPr>
        <p:grpSpPr>
          <a:xfrm>
            <a:off x="-8405813" y="4762"/>
            <a:ext cx="17537113" cy="13690601"/>
            <a:chOff x="0" y="0"/>
            <a:chExt cx="17537112" cy="13690600"/>
          </a:xfrm>
        </p:grpSpPr>
        <p:sp>
          <p:nvSpPr>
            <p:cNvPr id="2" name="Shape 2"/>
            <p:cNvSpPr/>
            <p:nvPr/>
          </p:nvSpPr>
          <p:spPr>
            <a:xfrm>
              <a:off x="13793787" y="1581150"/>
              <a:ext cx="3743326" cy="52593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450" y="21593"/>
                  </a:moveTo>
                  <a:lnTo>
                    <a:pt x="21600" y="21600"/>
                  </a:lnTo>
                  <a:lnTo>
                    <a:pt x="21600" y="9369"/>
                  </a:lnTo>
                  <a:lnTo>
                    <a:pt x="0" y="0"/>
                  </a:lnTo>
                  <a:lnTo>
                    <a:pt x="1841" y="978"/>
                  </a:lnTo>
                  <a:lnTo>
                    <a:pt x="3353" y="1819"/>
                  </a:lnTo>
                  <a:lnTo>
                    <a:pt x="5056" y="2875"/>
                  </a:lnTo>
                  <a:lnTo>
                    <a:pt x="6705" y="3990"/>
                  </a:lnTo>
                  <a:lnTo>
                    <a:pt x="9124" y="5887"/>
                  </a:lnTo>
                  <a:lnTo>
                    <a:pt x="11267" y="7902"/>
                  </a:lnTo>
                  <a:lnTo>
                    <a:pt x="12824" y="9662"/>
                  </a:lnTo>
                  <a:lnTo>
                    <a:pt x="14180" y="11481"/>
                  </a:lnTo>
                  <a:lnTo>
                    <a:pt x="15252" y="13300"/>
                  </a:lnTo>
                  <a:lnTo>
                    <a:pt x="16040" y="14963"/>
                  </a:lnTo>
                  <a:lnTo>
                    <a:pt x="16571" y="16371"/>
                  </a:lnTo>
                  <a:lnTo>
                    <a:pt x="17066" y="18112"/>
                  </a:lnTo>
                  <a:lnTo>
                    <a:pt x="17313" y="19638"/>
                  </a:lnTo>
                  <a:lnTo>
                    <a:pt x="17450" y="21593"/>
                  </a:lnTo>
                </a:path>
              </a:pathLst>
            </a:custGeom>
            <a:gradFill flip="none" rotWithShape="1">
              <a:gsLst>
                <a:gs pos="0">
                  <a:srgbClr val="3366FF"/>
                </a:gs>
                <a:gs pos="100000">
                  <a:srgbClr val="182F76"/>
                </a:gs>
              </a:gsLst>
              <a:lin ang="10800000" scaled="0"/>
            </a:gradFill>
            <a:ln w="12700" cap="flat">
              <a:noFill/>
              <a:miter lim="400000"/>
            </a:ln>
            <a:effectLst/>
          </p:spPr>
          <p:txBody>
            <a:bodyPr wrap="square" lIns="0" tIns="0" rIns="0" bIns="0" numCol="1" anchor="t">
              <a:noAutofit/>
            </a:bodyPr>
            <a:lstStyle/>
            <a:p>
              <a:pPr lvl="0">
                <a:defRPr sz="1800">
                  <a:solidFill>
                    <a:srgbClr val="FFFFFF"/>
                  </a:solidFill>
                </a:defRPr>
              </a:pPr>
            </a:p>
          </p:txBody>
        </p:sp>
        <p:sp>
          <p:nvSpPr>
            <p:cNvPr id="3" name="Shape 3"/>
            <p:cNvSpPr/>
            <p:nvPr/>
          </p:nvSpPr>
          <p:spPr>
            <a:xfrm>
              <a:off x="0" y="0"/>
              <a:ext cx="16821150" cy="13690601"/>
            </a:xfrm>
            <a:custGeom>
              <a:avLst/>
              <a:gdLst/>
              <a:ahLst/>
              <a:cxnLst>
                <a:cxn ang="0">
                  <a:pos x="wd2" y="hd2"/>
                </a:cxn>
                <a:cxn ang="5400000">
                  <a:pos x="wd2" y="hd2"/>
                </a:cxn>
                <a:cxn ang="10800000">
                  <a:pos x="wd2" y="hd2"/>
                </a:cxn>
                <a:cxn ang="16200000">
                  <a:pos x="wd2" y="hd2"/>
                </a:cxn>
              </a:cxnLst>
              <a:rect l="0" t="0" r="r" b="b"/>
              <a:pathLst>
                <a:path w="21599" h="21600" fill="norm" stroke="1" extrusionOk="0">
                  <a:moveTo>
                    <a:pt x="21599" y="10800"/>
                  </a:moveTo>
                  <a:cubicBezTo>
                    <a:pt x="21599" y="16765"/>
                    <a:pt x="16764" y="21600"/>
                    <a:pt x="10799" y="21600"/>
                  </a:cubicBezTo>
                  <a:cubicBezTo>
                    <a:pt x="4834" y="21600"/>
                    <a:pt x="0" y="16765"/>
                    <a:pt x="0" y="10800"/>
                  </a:cubicBezTo>
                  <a:cubicBezTo>
                    <a:pt x="-1" y="4835"/>
                    <a:pt x="4834" y="0"/>
                    <a:pt x="10799" y="0"/>
                  </a:cubicBezTo>
                </a:path>
              </a:pathLst>
            </a:custGeom>
            <a:noFill/>
            <a:ln w="12700" cap="sq">
              <a:solidFill>
                <a:srgbClr val="3366FF"/>
              </a:solidFill>
              <a:prstDash val="solid"/>
              <a:round/>
            </a:ln>
            <a:effectLst/>
          </p:spPr>
          <p:txBody>
            <a:bodyPr wrap="square" lIns="0" tIns="0" rIns="0" bIns="0" numCol="1" anchor="t">
              <a:noAutofit/>
            </a:bodyPr>
            <a:lstStyle/>
            <a:p>
              <a:pPr lvl="0">
                <a:defRPr sz="1800">
                  <a:solidFill>
                    <a:srgbClr val="FFFFFF"/>
                  </a:solidFill>
                </a:defRPr>
              </a:pPr>
            </a:p>
          </p:txBody>
        </p:sp>
      </p:grpSp>
      <p:sp>
        <p:nvSpPr>
          <p:cNvPr id="5" name="Shape 5"/>
          <p:cNvSpPr/>
          <p:nvPr>
            <p:ph type="title"/>
          </p:nvPr>
        </p:nvSpPr>
        <p:spPr>
          <a:xfrm>
            <a:off x="682625" y="381000"/>
            <a:ext cx="8080375" cy="160020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nchor="ctr"/>
          <a:lstStyle/>
          <a:p>
            <a:pPr lvl="0">
              <a:defRPr sz="1800">
                <a:solidFill>
                  <a:srgbClr val="000000"/>
                </a:solidFill>
              </a:defRPr>
            </a:pPr>
            <a:r>
              <a:rPr sz="4400">
                <a:solidFill>
                  <a:srgbClr val="FFCC66"/>
                </a:solidFill>
              </a:rPr>
              <a:t>Click to edit Master title style</a:t>
            </a:r>
          </a:p>
        </p:txBody>
      </p:sp>
      <p:sp>
        <p:nvSpPr>
          <p:cNvPr id="6" name="Shape 6"/>
          <p:cNvSpPr/>
          <p:nvPr>
            <p:ph type="body" idx="1"/>
          </p:nvPr>
        </p:nvSpPr>
        <p:spPr>
          <a:xfrm>
            <a:off x="682625" y="1981200"/>
            <a:ext cx="7772400" cy="487680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lstStyle/>
          <a:p>
            <a:pPr lvl="0">
              <a:defRPr sz="1800">
                <a:solidFill>
                  <a:srgbClr val="000000"/>
                </a:solidFill>
              </a:defRPr>
            </a:pPr>
            <a:r>
              <a:rPr sz="3200">
                <a:solidFill>
                  <a:srgbClr val="FFFFFF"/>
                </a:solidFill>
              </a:rPr>
              <a:t>Click to edit Master text styles</a:t>
            </a:r>
            <a:endParaRPr sz="3200">
              <a:solidFill>
                <a:srgbClr val="FFFFFF"/>
              </a:solidFill>
            </a:endParaRPr>
          </a:p>
          <a:p>
            <a:pPr lvl="1">
              <a:defRPr sz="1800">
                <a:solidFill>
                  <a:srgbClr val="000000"/>
                </a:solidFill>
              </a:defRPr>
            </a:pPr>
            <a:r>
              <a:rPr sz="3200">
                <a:solidFill>
                  <a:srgbClr val="FFFFFF"/>
                </a:solidFill>
              </a:rPr>
              <a:t>Second Level</a:t>
            </a:r>
            <a:endParaRPr sz="3200">
              <a:solidFill>
                <a:srgbClr val="FFFFFF"/>
              </a:solidFill>
            </a:endParaRPr>
          </a:p>
          <a:p>
            <a:pPr lvl="2">
              <a:defRPr sz="1800">
                <a:solidFill>
                  <a:srgbClr val="000000"/>
                </a:solidFill>
              </a:defRPr>
            </a:pPr>
            <a:r>
              <a:rPr sz="3200">
                <a:solidFill>
                  <a:srgbClr val="FFFFFF"/>
                </a:solidFill>
              </a:rPr>
              <a:t>Third Level</a:t>
            </a:r>
            <a:endParaRPr sz="3200">
              <a:solidFill>
                <a:srgbClr val="FFFFFF"/>
              </a:solidFill>
            </a:endParaRPr>
          </a:p>
          <a:p>
            <a:pPr lvl="3">
              <a:defRPr sz="1800">
                <a:solidFill>
                  <a:srgbClr val="000000"/>
                </a:solidFill>
              </a:defRPr>
            </a:pPr>
            <a:r>
              <a:rPr sz="3200">
                <a:solidFill>
                  <a:srgbClr val="FFFFFF"/>
                </a:solidFill>
              </a:rPr>
              <a:t>Fourth Level</a:t>
            </a:r>
            <a:endParaRPr sz="3200">
              <a:solidFill>
                <a:srgbClr val="FFFFFF"/>
              </a:solidFill>
            </a:endParaRPr>
          </a:p>
          <a:p>
            <a:pPr lvl="4">
              <a:defRPr sz="1800">
                <a:solidFill>
                  <a:srgbClr val="000000"/>
                </a:solidFill>
              </a:defRPr>
            </a:pPr>
            <a:r>
              <a:rPr sz="3200">
                <a:solidFill>
                  <a:srgbClr val="FFFFFF"/>
                </a:solidFill>
              </a:rPr>
              <a:t>Fifth Level</a:t>
            </a:r>
          </a:p>
        </p:txBody>
      </p:sp>
      <p:sp>
        <p:nvSpPr>
          <p:cNvPr id="7" name="Shape 7"/>
          <p:cNvSpPr/>
          <p:nvPr>
            <p:ph type="sldNum" sz="quarter" idx="2"/>
          </p:nvPr>
        </p:nvSpPr>
        <p:spPr>
          <a:xfrm>
            <a:off x="7199312" y="6199435"/>
            <a:ext cx="317501" cy="329953"/>
          </a:xfrm>
          <a:prstGeom prst="rect">
            <a:avLst/>
          </a:prstGeom>
          <a:ln w="12700">
            <a:miter lim="400000"/>
          </a:ln>
        </p:spPr>
        <p:txBody>
          <a:bodyPr wrap="none" lIns="0" tIns="0" rIns="0" bIns="0" anchor="b">
            <a:spAutoFit/>
          </a:bodyPr>
          <a:lstStyle>
            <a:lvl1pPr>
              <a:defRPr>
                <a:solidFill>
                  <a:srgbClr val="FFFFFF"/>
                </a:solidFill>
              </a:defRPr>
            </a:lvl1pPr>
          </a:lstStyle>
          <a:p>
            <a:pPr lvl="0"/>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defRPr sz="4400">
          <a:solidFill>
            <a:srgbClr val="FFCC66"/>
          </a:solidFill>
          <a:latin typeface="Arial"/>
          <a:ea typeface="Arial"/>
          <a:cs typeface="Arial"/>
          <a:sym typeface="Arial"/>
        </a:defRPr>
      </a:lvl1pPr>
      <a:lvl2pPr>
        <a:defRPr sz="4400">
          <a:solidFill>
            <a:srgbClr val="FFCC66"/>
          </a:solidFill>
          <a:latin typeface="Arial"/>
          <a:ea typeface="Arial"/>
          <a:cs typeface="Arial"/>
          <a:sym typeface="Arial"/>
        </a:defRPr>
      </a:lvl2pPr>
      <a:lvl3pPr>
        <a:defRPr sz="4400">
          <a:solidFill>
            <a:srgbClr val="FFCC66"/>
          </a:solidFill>
          <a:latin typeface="Arial"/>
          <a:ea typeface="Arial"/>
          <a:cs typeface="Arial"/>
          <a:sym typeface="Arial"/>
        </a:defRPr>
      </a:lvl3pPr>
      <a:lvl4pPr>
        <a:defRPr sz="4400">
          <a:solidFill>
            <a:srgbClr val="FFCC66"/>
          </a:solidFill>
          <a:latin typeface="Arial"/>
          <a:ea typeface="Arial"/>
          <a:cs typeface="Arial"/>
          <a:sym typeface="Arial"/>
        </a:defRPr>
      </a:lvl4pPr>
      <a:lvl5pPr>
        <a:defRPr sz="4400">
          <a:solidFill>
            <a:srgbClr val="FFCC66"/>
          </a:solidFill>
          <a:latin typeface="Arial"/>
          <a:ea typeface="Arial"/>
          <a:cs typeface="Arial"/>
          <a:sym typeface="Arial"/>
        </a:defRPr>
      </a:lvl5pPr>
      <a:lvl6pPr indent="457200">
        <a:defRPr sz="4400">
          <a:solidFill>
            <a:srgbClr val="FFCC66"/>
          </a:solidFill>
          <a:latin typeface="Arial"/>
          <a:ea typeface="Arial"/>
          <a:cs typeface="Arial"/>
          <a:sym typeface="Arial"/>
        </a:defRPr>
      </a:lvl6pPr>
      <a:lvl7pPr indent="914400">
        <a:defRPr sz="4400">
          <a:solidFill>
            <a:srgbClr val="FFCC66"/>
          </a:solidFill>
          <a:latin typeface="Arial"/>
          <a:ea typeface="Arial"/>
          <a:cs typeface="Arial"/>
          <a:sym typeface="Arial"/>
        </a:defRPr>
      </a:lvl7pPr>
      <a:lvl8pPr indent="1371600">
        <a:defRPr sz="4400">
          <a:solidFill>
            <a:srgbClr val="FFCC66"/>
          </a:solidFill>
          <a:latin typeface="Arial"/>
          <a:ea typeface="Arial"/>
          <a:cs typeface="Arial"/>
          <a:sym typeface="Arial"/>
        </a:defRPr>
      </a:lvl8pPr>
      <a:lvl9pPr indent="1828800">
        <a:defRPr sz="4400">
          <a:solidFill>
            <a:srgbClr val="FFCC66"/>
          </a:solidFill>
          <a:latin typeface="Arial"/>
          <a:ea typeface="Arial"/>
          <a:cs typeface="Arial"/>
          <a:sym typeface="Arial"/>
        </a:defRPr>
      </a:lvl9pPr>
    </p:titleStyle>
    <p:bodyStyle>
      <a:lvl1pPr marL="342900" indent="-342900">
        <a:lnSpc>
          <a:spcPct val="90000"/>
        </a:lnSpc>
        <a:spcBef>
          <a:spcPts val="700"/>
        </a:spcBef>
        <a:buClr>
          <a:srgbClr val="FFCC66"/>
        </a:buClr>
        <a:buSzPct val="75000"/>
        <a:buFont typeface="Wingdings"/>
        <a:buChar char="•"/>
        <a:defRPr sz="3200">
          <a:solidFill>
            <a:srgbClr val="FFFFFF"/>
          </a:solidFill>
          <a:latin typeface="Times New Roman"/>
          <a:ea typeface="Times New Roman"/>
          <a:cs typeface="Times New Roman"/>
          <a:sym typeface="Times New Roman"/>
        </a:defRPr>
      </a:lvl1pPr>
      <a:lvl2pPr marL="783771" indent="-326571">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2pPr>
      <a:lvl3pPr marL="1219200" indent="-304800">
        <a:lnSpc>
          <a:spcPct val="90000"/>
        </a:lnSpc>
        <a:spcBef>
          <a:spcPts val="700"/>
        </a:spcBef>
        <a:buClr>
          <a:srgbClr val="FFCC66"/>
        </a:buClr>
        <a:buSzPct val="65000"/>
        <a:buFont typeface="Wingdings"/>
        <a:buChar char="●"/>
        <a:defRPr sz="3200">
          <a:solidFill>
            <a:srgbClr val="FFFFFF"/>
          </a:solidFill>
          <a:latin typeface="Times New Roman"/>
          <a:ea typeface="Times New Roman"/>
          <a:cs typeface="Times New Roman"/>
          <a:sym typeface="Times New Roman"/>
        </a:defRPr>
      </a:lvl3pPr>
      <a:lvl4pPr marL="1737360" indent="-36576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4pPr>
      <a:lvl5pPr marL="22352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5pPr>
      <a:lvl6pPr marL="26924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6pPr>
      <a:lvl7pPr marL="31496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7pPr>
      <a:lvl8pPr marL="36068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8pPr>
      <a:lvl9pPr marL="4064000" indent="-406400">
        <a:lnSpc>
          <a:spcPct val="90000"/>
        </a:lnSpc>
        <a:spcBef>
          <a:spcPts val="700"/>
        </a:spcBef>
        <a:buClr>
          <a:srgbClr val="FFCC66"/>
        </a:buClr>
        <a:buSzPct val="100000"/>
        <a:buFont typeface="Wingdings"/>
        <a:buChar char="•"/>
        <a:defRPr sz="3200">
          <a:solidFill>
            <a:srgbClr val="FFFFFF"/>
          </a:solidFill>
          <a:latin typeface="Times New Roman"/>
          <a:ea typeface="Times New Roman"/>
          <a:cs typeface="Times New Roman"/>
          <a:sym typeface="Times New Roman"/>
        </a:defRPr>
      </a:lvl9pPr>
    </p:bodyStyle>
    <p:otherStyle>
      <a:lvl1pPr>
        <a:defRPr sz="2400">
          <a:solidFill>
            <a:schemeClr val="tx1"/>
          </a:solidFill>
          <a:latin typeface="+mn-lt"/>
          <a:ea typeface="+mn-ea"/>
          <a:cs typeface="+mn-cs"/>
          <a:sym typeface="Times New Roman"/>
        </a:defRPr>
      </a:lvl1pPr>
      <a:lvl2pPr indent="457200">
        <a:defRPr sz="2400">
          <a:solidFill>
            <a:schemeClr val="tx1"/>
          </a:solidFill>
          <a:latin typeface="+mn-lt"/>
          <a:ea typeface="+mn-ea"/>
          <a:cs typeface="+mn-cs"/>
          <a:sym typeface="Times New Roman"/>
        </a:defRPr>
      </a:lvl2pPr>
      <a:lvl3pPr indent="914400">
        <a:defRPr sz="2400">
          <a:solidFill>
            <a:schemeClr val="tx1"/>
          </a:solidFill>
          <a:latin typeface="+mn-lt"/>
          <a:ea typeface="+mn-ea"/>
          <a:cs typeface="+mn-cs"/>
          <a:sym typeface="Times New Roman"/>
        </a:defRPr>
      </a:lvl3pPr>
      <a:lvl4pPr indent="1371600">
        <a:defRPr sz="2400">
          <a:solidFill>
            <a:schemeClr val="tx1"/>
          </a:solidFill>
          <a:latin typeface="+mn-lt"/>
          <a:ea typeface="+mn-ea"/>
          <a:cs typeface="+mn-cs"/>
          <a:sym typeface="Times New Roman"/>
        </a:defRPr>
      </a:lvl4pPr>
      <a:lvl5pPr indent="1828800">
        <a:defRPr sz="2400">
          <a:solidFill>
            <a:schemeClr val="tx1"/>
          </a:solidFill>
          <a:latin typeface="+mn-lt"/>
          <a:ea typeface="+mn-ea"/>
          <a:cs typeface="+mn-cs"/>
          <a:sym typeface="Times New Roman"/>
        </a:defRPr>
      </a:lvl5pPr>
      <a:lvl6pPr>
        <a:defRPr sz="2400">
          <a:solidFill>
            <a:schemeClr val="tx1"/>
          </a:solidFill>
          <a:latin typeface="+mn-lt"/>
          <a:ea typeface="+mn-ea"/>
          <a:cs typeface="+mn-cs"/>
          <a:sym typeface="Times New Roman"/>
        </a:defRPr>
      </a:lvl6pPr>
      <a:lvl7pPr>
        <a:defRPr sz="2400">
          <a:solidFill>
            <a:schemeClr val="tx1"/>
          </a:solidFill>
          <a:latin typeface="+mn-lt"/>
          <a:ea typeface="+mn-ea"/>
          <a:cs typeface="+mn-cs"/>
          <a:sym typeface="Times New Roman"/>
        </a:defRPr>
      </a:lvl7pPr>
      <a:lvl8pPr>
        <a:defRPr sz="2400">
          <a:solidFill>
            <a:schemeClr val="tx1"/>
          </a:solidFill>
          <a:latin typeface="+mn-lt"/>
          <a:ea typeface="+mn-ea"/>
          <a:cs typeface="+mn-cs"/>
          <a:sym typeface="Times New Roman"/>
        </a:defRPr>
      </a:lvl8pPr>
      <a:lvl9pPr>
        <a:defRPr sz="2400">
          <a:solidFill>
            <a:schemeClr val="tx1"/>
          </a:solidFill>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59" name="Shape 59"/>
          <p:cNvSpPr/>
          <p:nvPr/>
        </p:nvSpPr>
        <p:spPr>
          <a:xfrm>
            <a:off x="1295400"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60" name="Shape 60"/>
          <p:cNvSpPr/>
          <p:nvPr/>
        </p:nvSpPr>
        <p:spPr>
          <a:xfrm>
            <a:off x="8545512" y="6333740"/>
            <a:ext cx="558801" cy="19564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rPr>
              <a:t>1</a:t>
            </a:r>
          </a:p>
        </p:txBody>
      </p:sp>
      <p:sp>
        <p:nvSpPr>
          <p:cNvPr id="61" name="Shape 61"/>
          <p:cNvSpPr/>
          <p:nvPr>
            <p:ph type="title" idx="4294967295"/>
          </p:nvPr>
        </p:nvSpPr>
        <p:spPr>
          <a:xfrm>
            <a:off x="1293812" y="761999"/>
            <a:ext cx="7772401" cy="1143002"/>
          </a:xfrm>
          <a:prstGeom prst="rect">
            <a:avLst/>
          </a:prstGeom>
        </p:spPr>
        <p:txBody>
          <a:bodyPr lIns="0" tIns="0" rIns="0" bIns="0" anchor="b">
            <a:normAutofit fontScale="100000" lnSpcReduction="0"/>
          </a:bodyPr>
          <a:lstStyle>
            <a:lvl1pPr>
              <a:defRPr>
                <a:effectLst>
                  <a:outerShdw sx="100000" sy="100000" kx="0" ky="0" algn="b" rotWithShape="0" blurRad="12700" dist="25400" dir="2700000">
                    <a:srgbClr val="FFFFFF"/>
                  </a:outerShdw>
                </a:effectLst>
              </a:defRPr>
            </a:lvl1pPr>
          </a:lstStyle>
          <a:p>
            <a:pPr lvl="0">
              <a:defRPr sz="1800">
                <a:solidFill>
                  <a:srgbClr val="000000"/>
                </a:solidFill>
                <a:effectLst/>
              </a:defRPr>
            </a:pPr>
            <a:r>
              <a:rPr sz="4400">
                <a:solidFill>
                  <a:srgbClr val="FFCC66"/>
                </a:solidFill>
                <a:effectLst>
                  <a:outerShdw sx="100000" sy="100000" kx="0" ky="0" algn="b" rotWithShape="0" blurRad="12700" dist="25400" dir="2700000">
                    <a:srgbClr val="FFFFFF"/>
                  </a:outerShdw>
                </a:effectLst>
              </a:rPr>
              <a:t>The History of Anti-Semitism:</a:t>
            </a:r>
          </a:p>
        </p:txBody>
      </p:sp>
      <p:sp>
        <p:nvSpPr>
          <p:cNvPr id="62" name="Shape 62"/>
          <p:cNvSpPr/>
          <p:nvPr>
            <p:ph type="body" idx="4294967295"/>
          </p:nvPr>
        </p:nvSpPr>
        <p:spPr>
          <a:xfrm>
            <a:off x="3429000" y="2085975"/>
            <a:ext cx="5638800" cy="1038225"/>
          </a:xfrm>
          <a:prstGeom prst="rect">
            <a:avLst/>
          </a:prstGeom>
        </p:spPr>
        <p:txBody>
          <a:bodyPr lIns="0" tIns="0" rIns="0" bIns="0">
            <a:normAutofit fontScale="100000" lnSpcReduction="0"/>
          </a:bodyPr>
          <a:lstStyle>
            <a:lvl1pPr marL="0" indent="0">
              <a:lnSpc>
                <a:spcPct val="70000"/>
              </a:lnSpc>
              <a:buSzTx/>
              <a:buNone/>
            </a:lvl1pPr>
          </a:lstStyle>
          <a:p>
            <a:pPr lvl="0">
              <a:defRPr sz="1800">
                <a:solidFill>
                  <a:srgbClr val="000000"/>
                </a:solidFill>
              </a:defRPr>
            </a:pPr>
            <a:r>
              <a:rPr sz="3200">
                <a:solidFill>
                  <a:srgbClr val="FFFFFF"/>
                </a:solidFill>
              </a:rPr>
              <a:t>Prejudice Against the Jews</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1" presetID="2" grpId="1" fill="hold">
                                  <p:stCondLst>
                                    <p:cond delay="0"/>
                                  </p:stCondLst>
                                  <p:iterate type="el" backwards="0">
                                    <p:tmAbs val="0"/>
                                  </p:iterate>
                                  <p:childTnLst>
                                    <p:set>
                                      <p:cBhvr>
                                        <p:cTn id="6" fill="hold"/>
                                        <p:tgtEl>
                                          <p:spTgt spid="61"/>
                                        </p:tgtEl>
                                        <p:attrNameLst>
                                          <p:attrName>style.visibility</p:attrName>
                                        </p:attrNameLst>
                                      </p:cBhvr>
                                      <p:to>
                                        <p:strVal val="visible"/>
                                      </p:to>
                                    </p:set>
                                    <p:anim calcmode="lin" valueType="num">
                                      <p:cBhvr>
                                        <p:cTn id="7" dur="500" fill="hold"/>
                                        <p:tgtEl>
                                          <p:spTgt spid="61"/>
                                        </p:tgtEl>
                                        <p:attrNameLst>
                                          <p:attrName>ppt_x</p:attrName>
                                        </p:attrNameLst>
                                      </p:cBhvr>
                                      <p:tavLst>
                                        <p:tav tm="0">
                                          <p:val>
                                            <p:strVal val="#ppt_x"/>
                                          </p:val>
                                        </p:tav>
                                        <p:tav tm="100000">
                                          <p:val>
                                            <p:strVal val="#ppt_x"/>
                                          </p:val>
                                        </p:tav>
                                      </p:tavLst>
                                    </p:anim>
                                    <p:anim calcmode="lin" valueType="num">
                                      <p:cBhvr>
                                        <p:cTn id="8" dur="500" fill="hold"/>
                                        <p:tgtEl>
                                          <p:spTgt spid="6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nodeType="afterEffect" presetClass="entr" presetSubtype="0" presetID="10" grpId="2" fill="hold">
                                  <p:stCondLst>
                                    <p:cond delay="0"/>
                                  </p:stCondLst>
                                  <p:iterate type="el" backwards="0">
                                    <p:tmAbs val="0"/>
                                  </p:iterate>
                                  <p:childTnLst>
                                    <p:set>
                                      <p:cBhvr>
                                        <p:cTn id="11" fill="hold"/>
                                        <p:tgtEl>
                                          <p:spTgt spid="62"/>
                                        </p:tgtEl>
                                        <p:attrNameLst>
                                          <p:attrName>style.visibility</p:attrName>
                                        </p:attrNameLst>
                                      </p:cBhvr>
                                      <p:to>
                                        <p:strVal val="visible"/>
                                      </p:to>
                                    </p:set>
                                    <p:animEffect filter="fade" transition="in">
                                      <p:cBhvr>
                                        <p:cTn id="12" dur="500"/>
                                        <p:tgtEl>
                                          <p:spTgt spid="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2" grpId="2"/>
      <p:bldP build="whole" bldLvl="1" animBg="1" rev="0" advAuto="0" spid="61"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113" name="Shape 113"/>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114" name="Shape 114"/>
          <p:cNvSpPr/>
          <p:nvPr/>
        </p:nvSpPr>
        <p:spPr>
          <a:xfrm>
            <a:off x="8436644" y="6332004"/>
            <a:ext cx="667669"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10</a:t>
            </a:r>
          </a:p>
        </p:txBody>
      </p:sp>
      <p:sp>
        <p:nvSpPr>
          <p:cNvPr id="115" name="Shape 115"/>
          <p:cNvSpPr/>
          <p:nvPr>
            <p:ph type="title" idx="4294967295"/>
          </p:nvPr>
        </p:nvSpPr>
        <p:spPr>
          <a:xfrm>
            <a:off x="682625" y="609599"/>
            <a:ext cx="8080375" cy="1143002"/>
          </a:xfrm>
          <a:prstGeom prst="rect">
            <a:avLst/>
          </a:prstGeom>
        </p:spPr>
        <p:txBody>
          <a:bodyPr lIns="0" tIns="0" rIns="0" bIns="0">
            <a:normAutofit fontScale="100000" lnSpcReduction="0"/>
          </a:bodyPr>
          <a:lstStyle>
            <a:lvl1pPr>
              <a:defRPr>
                <a:effectLst>
                  <a:outerShdw sx="100000" sy="100000" kx="0" ky="0" algn="b" rotWithShape="0" blurRad="12700" dist="25400" dir="2700000">
                    <a:srgbClr val="FFFFFF"/>
                  </a:outerShdw>
                </a:effectLst>
              </a:defRPr>
            </a:lvl1pPr>
          </a:lstStyle>
          <a:p>
            <a:pPr lvl="0">
              <a:defRPr sz="1800">
                <a:solidFill>
                  <a:srgbClr val="000000"/>
                </a:solidFill>
                <a:effectLst/>
              </a:defRPr>
            </a:pPr>
            <a:r>
              <a:rPr sz="4400">
                <a:solidFill>
                  <a:srgbClr val="FFCC66"/>
                </a:solidFill>
                <a:effectLst>
                  <a:outerShdw sx="100000" sy="100000" kx="0" ky="0" algn="b" rotWithShape="0" blurRad="12700" dist="25400" dir="2700000">
                    <a:srgbClr val="FFFFFF"/>
                  </a:outerShdw>
                </a:effectLst>
              </a:rPr>
              <a:t>Expelled from Western Europe</a:t>
            </a:r>
          </a:p>
        </p:txBody>
      </p:sp>
      <p:sp>
        <p:nvSpPr>
          <p:cNvPr id="116" name="Shape 116"/>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marL="257175" indent="-257175">
              <a:spcBef>
                <a:spcPts val="500"/>
              </a:spcBef>
              <a:buChar char="●"/>
              <a:defRPr sz="1800">
                <a:solidFill>
                  <a:srgbClr val="000000"/>
                </a:solidFill>
              </a:defRPr>
            </a:pPr>
            <a:r>
              <a:rPr sz="2400">
                <a:solidFill>
                  <a:srgbClr val="FFFFFF"/>
                </a:solidFill>
              </a:rPr>
              <a:t>By the end of the Middle Ages, fear and superstition had created a deep rift between Christians and Jews.</a:t>
            </a:r>
            <a:endParaRPr sz="2400">
              <a:solidFill>
                <a:srgbClr val="FFFFFF"/>
              </a:solidFill>
            </a:endParaRPr>
          </a:p>
          <a:p>
            <a:pPr lvl="0" marL="257175" indent="-257175">
              <a:spcBef>
                <a:spcPts val="500"/>
              </a:spcBef>
              <a:buChar char="●"/>
              <a:defRPr sz="1800">
                <a:solidFill>
                  <a:srgbClr val="000000"/>
                </a:solidFill>
              </a:defRPr>
            </a:pPr>
            <a:r>
              <a:rPr sz="2400">
                <a:solidFill>
                  <a:srgbClr val="FFFFFF"/>
                </a:solidFill>
              </a:rPr>
              <a:t>Europeans began to think of themselves as belonging to a nation; Jews became outsiders.</a:t>
            </a:r>
            <a:endParaRPr sz="2400">
              <a:solidFill>
                <a:srgbClr val="FFFFFF"/>
              </a:solidFill>
            </a:endParaRPr>
          </a:p>
          <a:p>
            <a:pPr lvl="0" marL="257175" indent="-257175">
              <a:spcBef>
                <a:spcPts val="500"/>
              </a:spcBef>
              <a:buChar char="●"/>
              <a:defRPr sz="1800">
                <a:solidFill>
                  <a:srgbClr val="000000"/>
                </a:solidFill>
              </a:defRPr>
            </a:pPr>
            <a:r>
              <a:rPr sz="2400">
                <a:solidFill>
                  <a:srgbClr val="FFFFFF"/>
                </a:solidFill>
              </a:rPr>
              <a:t>They were expelled from England in 1290; from France in 1306 and 1394; from parts of Germany in the 14</a:t>
            </a:r>
            <a:r>
              <a:rPr baseline="30000" sz="2400">
                <a:solidFill>
                  <a:srgbClr val="FFFFFF"/>
                </a:solidFill>
              </a:rPr>
              <a:t>th</a:t>
            </a:r>
            <a:r>
              <a:rPr sz="2400">
                <a:solidFill>
                  <a:srgbClr val="FFFFFF"/>
                </a:solidFill>
              </a:rPr>
              <a:t> and 15</a:t>
            </a:r>
            <a:r>
              <a:rPr baseline="30000" sz="2400">
                <a:solidFill>
                  <a:srgbClr val="FFFFFF"/>
                </a:solidFill>
              </a:rPr>
              <a:t>th</a:t>
            </a:r>
            <a:r>
              <a:rPr sz="2400">
                <a:solidFill>
                  <a:srgbClr val="FFFFFF"/>
                </a:solidFill>
              </a:rPr>
              <a:t> centuries.</a:t>
            </a:r>
            <a:endParaRPr sz="2400">
              <a:solidFill>
                <a:srgbClr val="FFFFFF"/>
              </a:solidFill>
            </a:endParaRPr>
          </a:p>
          <a:p>
            <a:pPr lvl="0" marL="257175" indent="-257175">
              <a:spcBef>
                <a:spcPts val="500"/>
              </a:spcBef>
              <a:buChar char="●"/>
              <a:defRPr sz="1800">
                <a:solidFill>
                  <a:srgbClr val="000000"/>
                </a:solidFill>
              </a:defRPr>
            </a:pPr>
            <a:r>
              <a:rPr sz="2400">
                <a:solidFill>
                  <a:srgbClr val="FFFFFF"/>
                </a:solidFill>
              </a:rPr>
              <a:t>They were not legally allowed back into England until the mid 1600s and in France until the French Revolution (1792)</a:t>
            </a:r>
          </a:p>
        </p:txBody>
      </p:sp>
    </p:spTree>
  </p:cSld>
  <p:clrMapOvr>
    <a:masterClrMapping/>
  </p:clrMapOvr>
  <p:transition spd="fast" advClick="1">
    <p:checker dir="horz"/>
  </p:transition>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65" name="Shape 65"/>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66" name="Shape 66"/>
          <p:cNvSpPr/>
          <p:nvPr/>
        </p:nvSpPr>
        <p:spPr>
          <a:xfrm>
            <a:off x="8535528" y="6332004"/>
            <a:ext cx="568785"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2</a:t>
            </a:r>
          </a:p>
        </p:txBody>
      </p:sp>
      <p:sp>
        <p:nvSpPr>
          <p:cNvPr id="67" name="Shape 67"/>
          <p:cNvSpPr/>
          <p:nvPr>
            <p:ph type="title" idx="4294967295"/>
          </p:nvPr>
        </p:nvSpPr>
        <p:spPr>
          <a:xfrm>
            <a:off x="682625" y="609599"/>
            <a:ext cx="8080375" cy="1143002"/>
          </a:xfrm>
          <a:prstGeom prst="rect">
            <a:avLst/>
          </a:prstGeom>
        </p:spPr>
        <p:txBody>
          <a:bodyPr lIns="0" tIns="0" rIns="0" bIns="0">
            <a:normAutofit fontScale="100000" lnSpcReduction="0"/>
          </a:bodyPr>
          <a:lstStyle>
            <a:lvl1pPr>
              <a:defRPr>
                <a:effectLst>
                  <a:outerShdw sx="100000" sy="100000" kx="0" ky="0" algn="b" rotWithShape="0" blurRad="12700" dist="25400" dir="2700000">
                    <a:srgbClr val="FFFFFF"/>
                  </a:outerShdw>
                </a:effectLst>
              </a:defRPr>
            </a:lvl1pPr>
          </a:lstStyle>
          <a:p>
            <a:pPr lvl="0">
              <a:defRPr sz="1800">
                <a:solidFill>
                  <a:srgbClr val="000000"/>
                </a:solidFill>
                <a:effectLst/>
              </a:defRPr>
            </a:pPr>
            <a:r>
              <a:rPr sz="4400">
                <a:solidFill>
                  <a:srgbClr val="FFCC66"/>
                </a:solidFill>
                <a:effectLst>
                  <a:outerShdw sx="100000" sy="100000" kx="0" ky="0" algn="b" rotWithShape="0" blurRad="12700" dist="25400" dir="2700000">
                    <a:srgbClr val="FFFFFF"/>
                  </a:outerShdw>
                </a:effectLst>
              </a:rPr>
              <a:t>Introduction</a:t>
            </a:r>
          </a:p>
        </p:txBody>
      </p:sp>
      <p:sp>
        <p:nvSpPr>
          <p:cNvPr id="68" name="Shape 68"/>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marL="300037" indent="-300037">
              <a:lnSpc>
                <a:spcPct val="80000"/>
              </a:lnSpc>
              <a:spcBef>
                <a:spcPts val="600"/>
              </a:spcBef>
              <a:buChar char="●"/>
              <a:defRPr sz="1800">
                <a:solidFill>
                  <a:srgbClr val="000000"/>
                </a:solidFill>
              </a:defRPr>
            </a:pPr>
            <a:r>
              <a:rPr sz="2800">
                <a:solidFill>
                  <a:srgbClr val="FFFFFF"/>
                </a:solidFill>
              </a:rPr>
              <a:t>Anti-Semitism (prejudice against the Jews) goes back to ancient times.</a:t>
            </a:r>
            <a:endParaRPr sz="2800">
              <a:solidFill>
                <a:srgbClr val="FFFFFF"/>
              </a:solidFill>
            </a:endParaRPr>
          </a:p>
          <a:p>
            <a:pPr lvl="0" marL="300037" indent="-300037">
              <a:lnSpc>
                <a:spcPct val="80000"/>
              </a:lnSpc>
              <a:spcBef>
                <a:spcPts val="600"/>
              </a:spcBef>
              <a:buChar char="●"/>
              <a:defRPr sz="1800">
                <a:solidFill>
                  <a:srgbClr val="000000"/>
                </a:solidFill>
              </a:defRPr>
            </a:pPr>
            <a:r>
              <a:rPr sz="2800">
                <a:solidFill>
                  <a:srgbClr val="FFFFFF"/>
                </a:solidFill>
              </a:rPr>
              <a:t>The seeds of misunderstanding can be traced to the position of the Jews as a minority religious group.</a:t>
            </a:r>
            <a:endParaRPr sz="2800">
              <a:solidFill>
                <a:srgbClr val="FFFFFF"/>
              </a:solidFill>
            </a:endParaRPr>
          </a:p>
          <a:p>
            <a:pPr lvl="0" marL="300037" indent="-300037">
              <a:lnSpc>
                <a:spcPct val="80000"/>
              </a:lnSpc>
              <a:spcBef>
                <a:spcPts val="600"/>
              </a:spcBef>
              <a:buChar char="●"/>
              <a:defRPr sz="1800">
                <a:solidFill>
                  <a:srgbClr val="000000"/>
                </a:solidFill>
              </a:defRPr>
            </a:pPr>
            <a:r>
              <a:rPr sz="2800">
                <a:solidFill>
                  <a:srgbClr val="FFFFFF"/>
                </a:solidFill>
              </a:rPr>
              <a:t>Often, in ancient times, when government officials felt their authority was threatened, they found a convenient scapegoat in the Jews.</a:t>
            </a:r>
            <a:endParaRPr sz="2800">
              <a:solidFill>
                <a:srgbClr val="FFFFFF"/>
              </a:solidFill>
            </a:endParaRPr>
          </a:p>
          <a:p>
            <a:pPr lvl="0" marL="300037" indent="-300037">
              <a:lnSpc>
                <a:spcPct val="80000"/>
              </a:lnSpc>
              <a:spcBef>
                <a:spcPts val="600"/>
              </a:spcBef>
              <a:buChar char="●"/>
              <a:defRPr sz="1800">
                <a:solidFill>
                  <a:srgbClr val="000000"/>
                </a:solidFill>
              </a:defRPr>
            </a:pPr>
            <a:r>
              <a:rPr sz="2800">
                <a:solidFill>
                  <a:srgbClr val="FFFFFF"/>
                </a:solidFill>
              </a:rPr>
              <a:t>Belief in one God (monotheism) and refusal to accept the dominant religion set the Jews apart from others.</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71" name="Shape 71"/>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72" name="Shape 72"/>
          <p:cNvSpPr/>
          <p:nvPr/>
        </p:nvSpPr>
        <p:spPr>
          <a:xfrm>
            <a:off x="8535528" y="6332004"/>
            <a:ext cx="568785"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3</a:t>
            </a:r>
          </a:p>
        </p:txBody>
      </p:sp>
      <p:sp>
        <p:nvSpPr>
          <p:cNvPr id="73" name="Shape 73"/>
          <p:cNvSpPr/>
          <p:nvPr>
            <p:ph type="title" idx="4294967295"/>
          </p:nvPr>
        </p:nvSpPr>
        <p:spPr>
          <a:xfrm>
            <a:off x="682625" y="609599"/>
            <a:ext cx="8080375" cy="1143002"/>
          </a:xfrm>
          <a:prstGeom prst="rect">
            <a:avLst/>
          </a:prstGeom>
        </p:spPr>
        <p:txBody>
          <a:bodyPr lIns="0" tIns="0" rIns="0" bIns="0">
            <a:normAutofit fontScale="100000" lnSpcReduction="0"/>
          </a:bodyPr>
          <a:lstStyle>
            <a:lvl1pPr defTabSz="886968">
              <a:defRPr sz="4268">
                <a:effectLst>
                  <a:outerShdw sx="100000" sy="100000" kx="0" ky="0" algn="b" rotWithShape="0" blurRad="12319" dist="24638" dir="2700000">
                    <a:srgbClr val="FFFFFF"/>
                  </a:outerShdw>
                </a:effectLst>
              </a:defRPr>
            </a:lvl1pPr>
          </a:lstStyle>
          <a:p>
            <a:pPr lvl="0">
              <a:defRPr sz="1800">
                <a:solidFill>
                  <a:srgbClr val="000000"/>
                </a:solidFill>
                <a:effectLst/>
              </a:defRPr>
            </a:pPr>
            <a:r>
              <a:rPr sz="4268">
                <a:solidFill>
                  <a:srgbClr val="FFCC66"/>
                </a:solidFill>
                <a:effectLst>
                  <a:outerShdw sx="100000" sy="100000" kx="0" ky="0" algn="b" rotWithShape="0" blurRad="12319" dist="24638" dir="2700000">
                    <a:srgbClr val="FFFFFF"/>
                  </a:outerShdw>
                </a:effectLst>
              </a:rPr>
              <a:t>Christians Targets of Persecution</a:t>
            </a:r>
          </a:p>
        </p:txBody>
      </p:sp>
      <p:sp>
        <p:nvSpPr>
          <p:cNvPr id="74" name="Shape 74"/>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a:lnSpc>
                <a:spcPct val="80000"/>
              </a:lnSpc>
              <a:buChar char="●"/>
              <a:defRPr sz="1800">
                <a:solidFill>
                  <a:srgbClr val="000000"/>
                </a:solidFill>
              </a:defRPr>
            </a:pPr>
            <a:r>
              <a:rPr sz="3200">
                <a:solidFill>
                  <a:srgbClr val="FFFFFF"/>
                </a:solidFill>
              </a:rPr>
              <a:t>Romans conquered Jerusalem 63 BC.</a:t>
            </a:r>
            <a:endParaRPr sz="3200">
              <a:solidFill>
                <a:srgbClr val="FFFFFF"/>
              </a:solidFill>
            </a:endParaRPr>
          </a:p>
          <a:p>
            <a:pPr lvl="0">
              <a:lnSpc>
                <a:spcPct val="80000"/>
              </a:lnSpc>
              <a:buChar char="●"/>
              <a:defRPr sz="1800">
                <a:solidFill>
                  <a:srgbClr val="000000"/>
                </a:solidFill>
              </a:defRPr>
            </a:pPr>
            <a:r>
              <a:rPr sz="3200">
                <a:solidFill>
                  <a:srgbClr val="FFFFFF"/>
                </a:solidFill>
              </a:rPr>
              <a:t>Jews able to practice religion freely- at first</a:t>
            </a:r>
            <a:endParaRPr sz="3200">
              <a:solidFill>
                <a:srgbClr val="FFFFFF"/>
              </a:solidFill>
            </a:endParaRPr>
          </a:p>
          <a:p>
            <a:pPr lvl="0">
              <a:lnSpc>
                <a:spcPct val="80000"/>
              </a:lnSpc>
              <a:buChar char="●"/>
              <a:defRPr sz="1800">
                <a:solidFill>
                  <a:srgbClr val="000000"/>
                </a:solidFill>
              </a:defRPr>
            </a:pPr>
            <a:r>
              <a:rPr sz="3200">
                <a:solidFill>
                  <a:srgbClr val="FFFFFF"/>
                </a:solidFill>
              </a:rPr>
              <a:t>About 30 AD, the first targets of Roman persecution were Christians; once Christianity took hold and spread, Judaism became the target, particularly after the Great Jewish Revolt against Rome in the first century A.D.</a:t>
            </a:r>
          </a:p>
        </p:txBody>
      </p:sp>
    </p:spTree>
  </p:cSld>
  <p:clrMapOvr>
    <a:masterClrMapping/>
  </p:clrMapOvr>
  <p:transition spd="fast" advClick="1">
    <p:checker dir="horz"/>
  </p:transition>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77" name="Shape 77"/>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78" name="Shape 78"/>
          <p:cNvSpPr/>
          <p:nvPr/>
        </p:nvSpPr>
        <p:spPr>
          <a:xfrm>
            <a:off x="8535528" y="6332004"/>
            <a:ext cx="568785"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4</a:t>
            </a:r>
          </a:p>
        </p:txBody>
      </p:sp>
      <p:sp>
        <p:nvSpPr>
          <p:cNvPr id="79" name="Shape 79"/>
          <p:cNvSpPr/>
          <p:nvPr>
            <p:ph type="title" idx="4294967295"/>
          </p:nvPr>
        </p:nvSpPr>
        <p:spPr>
          <a:xfrm>
            <a:off x="682625" y="609599"/>
            <a:ext cx="8080375" cy="1143002"/>
          </a:xfrm>
          <a:prstGeom prst="rect">
            <a:avLst/>
          </a:prstGeom>
        </p:spPr>
        <p:txBody>
          <a:bodyPr lIns="0" tIns="0" rIns="0" bIns="0">
            <a:normAutofit fontScale="100000" lnSpcReduction="0"/>
          </a:bodyPr>
          <a:lstStyle>
            <a:lvl1pPr defTabSz="813816">
              <a:defRPr sz="3916">
                <a:effectLst>
                  <a:outerShdw sx="100000" sy="100000" kx="0" ky="0" algn="b" rotWithShape="0" blurRad="11303" dist="22606" dir="2700000">
                    <a:srgbClr val="FFFFFF"/>
                  </a:outerShdw>
                </a:effectLst>
              </a:defRPr>
            </a:lvl1pPr>
          </a:lstStyle>
          <a:p>
            <a:pPr lvl="0">
              <a:defRPr sz="1800">
                <a:solidFill>
                  <a:srgbClr val="000000"/>
                </a:solidFill>
                <a:effectLst/>
              </a:defRPr>
            </a:pPr>
            <a:r>
              <a:rPr sz="3916">
                <a:solidFill>
                  <a:srgbClr val="FFCC66"/>
                </a:solidFill>
                <a:effectLst>
                  <a:outerShdw sx="100000" sy="100000" kx="0" ky="0" algn="b" rotWithShape="0" blurRad="11303" dist="22606" dir="2700000">
                    <a:srgbClr val="FFFFFF"/>
                  </a:outerShdw>
                </a:effectLst>
              </a:rPr>
              <a:t>Christianity Becomes State Religion</a:t>
            </a:r>
          </a:p>
        </p:txBody>
      </p:sp>
      <p:sp>
        <p:nvSpPr>
          <p:cNvPr id="80" name="Shape 80"/>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a:buChar char="●"/>
              <a:defRPr sz="1800">
                <a:solidFill>
                  <a:srgbClr val="000000"/>
                </a:solidFill>
              </a:defRPr>
            </a:pPr>
            <a:r>
              <a:rPr sz="3200">
                <a:solidFill>
                  <a:srgbClr val="FFFFFF"/>
                </a:solidFill>
              </a:rPr>
              <a:t>Christians wanting to convert all “nonbelievers.” They became angry with Jews who were happy with their religion.</a:t>
            </a:r>
            <a:endParaRPr sz="3200">
              <a:solidFill>
                <a:srgbClr val="FFFFFF"/>
              </a:solidFill>
            </a:endParaRPr>
          </a:p>
          <a:p>
            <a:pPr lvl="0">
              <a:buChar char="●"/>
              <a:defRPr sz="1800">
                <a:solidFill>
                  <a:srgbClr val="000000"/>
                </a:solidFill>
              </a:defRPr>
            </a:pPr>
            <a:r>
              <a:rPr sz="3200">
                <a:solidFill>
                  <a:srgbClr val="FFFFFF"/>
                </a:solidFill>
              </a:rPr>
              <a:t>Power of state made Jews outcasts when they refused to renounce their faith- they were denied citizenship and rights. By the end of the 4</a:t>
            </a:r>
            <a:r>
              <a:rPr baseline="30000" sz="3200">
                <a:solidFill>
                  <a:srgbClr val="FFFFFF"/>
                </a:solidFill>
              </a:rPr>
              <a:t>th</a:t>
            </a:r>
            <a:r>
              <a:rPr sz="3200">
                <a:solidFill>
                  <a:srgbClr val="FFFFFF"/>
                </a:solidFill>
              </a:rPr>
              <a:t> century, Jews were labeled as “Christ-killers.”</a:t>
            </a:r>
          </a:p>
        </p:txBody>
      </p:sp>
    </p:spTree>
  </p:cSld>
  <p:clrMapOvr>
    <a:masterClrMapping/>
  </p:clrMapOvr>
  <p:transition spd="fast" advClick="1">
    <p:checker dir="horz"/>
  </p:transition>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83" name="Shape 83"/>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84" name="Shape 84"/>
          <p:cNvSpPr/>
          <p:nvPr/>
        </p:nvSpPr>
        <p:spPr>
          <a:xfrm>
            <a:off x="8535528" y="6332004"/>
            <a:ext cx="568785"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5</a:t>
            </a:r>
          </a:p>
        </p:txBody>
      </p:sp>
      <p:sp>
        <p:nvSpPr>
          <p:cNvPr id="85" name="Shape 85"/>
          <p:cNvSpPr/>
          <p:nvPr>
            <p:ph type="title" idx="4294967295"/>
          </p:nvPr>
        </p:nvSpPr>
        <p:spPr>
          <a:xfrm>
            <a:off x="682625" y="609599"/>
            <a:ext cx="8080375" cy="1143002"/>
          </a:xfrm>
          <a:prstGeom prst="rect">
            <a:avLst/>
          </a:prstGeom>
        </p:spPr>
        <p:txBody>
          <a:bodyPr lIns="0" tIns="0" rIns="0" bIns="0">
            <a:normAutofit fontScale="100000" lnSpcReduction="0"/>
          </a:bodyPr>
          <a:lstStyle>
            <a:lvl1pPr defTabSz="740663">
              <a:defRPr sz="3564">
                <a:effectLst>
                  <a:outerShdw sx="100000" sy="100000" kx="0" ky="0" algn="b" rotWithShape="0" blurRad="10287" dist="20574" dir="2700000">
                    <a:srgbClr val="FFFFFF"/>
                  </a:outerShdw>
                </a:effectLst>
              </a:defRPr>
            </a:lvl1pPr>
          </a:lstStyle>
          <a:p>
            <a:pPr lvl="0">
              <a:defRPr sz="1800">
                <a:solidFill>
                  <a:srgbClr val="000000"/>
                </a:solidFill>
                <a:effectLst/>
              </a:defRPr>
            </a:pPr>
            <a:r>
              <a:rPr sz="3564">
                <a:solidFill>
                  <a:srgbClr val="FFCC66"/>
                </a:solidFill>
                <a:effectLst>
                  <a:outerShdw sx="100000" sy="100000" kx="0" ky="0" algn="b" rotWithShape="0" blurRad="10287" dist="20574" dir="2700000">
                    <a:srgbClr val="FFFFFF"/>
                  </a:outerShdw>
                </a:effectLst>
              </a:rPr>
              <a:t>Religious Minorities Harshly Treated in Middle Ages (500AD-1450)</a:t>
            </a:r>
          </a:p>
        </p:txBody>
      </p:sp>
      <p:sp>
        <p:nvSpPr>
          <p:cNvPr id="86" name="Shape 86"/>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a:lnSpc>
                <a:spcPct val="80000"/>
              </a:lnSpc>
              <a:buChar char="●"/>
              <a:defRPr sz="1800">
                <a:solidFill>
                  <a:srgbClr val="000000"/>
                </a:solidFill>
              </a:defRPr>
            </a:pPr>
            <a:endParaRPr sz="2800">
              <a:solidFill>
                <a:srgbClr val="FFFFFF"/>
              </a:solidFill>
            </a:endParaRPr>
          </a:p>
          <a:p>
            <a:pPr lvl="0" marL="300037" indent="-300037">
              <a:lnSpc>
                <a:spcPct val="80000"/>
              </a:lnSpc>
              <a:spcBef>
                <a:spcPts val="600"/>
              </a:spcBef>
              <a:buChar char="●"/>
              <a:defRPr sz="1800">
                <a:solidFill>
                  <a:srgbClr val="000000"/>
                </a:solidFill>
              </a:defRPr>
            </a:pPr>
            <a:r>
              <a:rPr sz="2800">
                <a:solidFill>
                  <a:srgbClr val="FFFFFF"/>
                </a:solidFill>
              </a:rPr>
              <a:t>All religious non-conformists treated harshly during the Middle Ages.</a:t>
            </a:r>
            <a:endParaRPr sz="2800">
              <a:solidFill>
                <a:srgbClr val="FFFFFF"/>
              </a:solidFill>
            </a:endParaRPr>
          </a:p>
          <a:p>
            <a:pPr lvl="0" marL="300037" indent="-300037">
              <a:lnSpc>
                <a:spcPct val="80000"/>
              </a:lnSpc>
              <a:spcBef>
                <a:spcPts val="600"/>
              </a:spcBef>
              <a:buChar char="●"/>
              <a:defRPr sz="1800">
                <a:solidFill>
                  <a:srgbClr val="000000"/>
                </a:solidFill>
              </a:defRPr>
            </a:pPr>
            <a:r>
              <a:rPr sz="2800">
                <a:solidFill>
                  <a:srgbClr val="FFFFFF"/>
                </a:solidFill>
              </a:rPr>
              <a:t>“Heresy,” holding an opinion contrary to church doctrine, was a crime punishable by death.</a:t>
            </a:r>
            <a:endParaRPr sz="2800">
              <a:solidFill>
                <a:srgbClr val="FFFFFF"/>
              </a:solidFill>
            </a:endParaRPr>
          </a:p>
          <a:p>
            <a:pPr lvl="0" marL="300037" indent="-300037">
              <a:lnSpc>
                <a:spcPct val="80000"/>
              </a:lnSpc>
              <a:spcBef>
                <a:spcPts val="600"/>
              </a:spcBef>
              <a:buChar char="●"/>
              <a:defRPr sz="1800">
                <a:solidFill>
                  <a:srgbClr val="000000"/>
                </a:solidFill>
              </a:defRPr>
            </a:pPr>
            <a:r>
              <a:rPr sz="2800">
                <a:solidFill>
                  <a:srgbClr val="FFFFFF"/>
                </a:solidFill>
              </a:rPr>
              <a:t>Jews were seen as a threat to established religion. They were a conspicuous, non-conforming group and easily attacked.</a:t>
            </a:r>
            <a:endParaRPr sz="2800">
              <a:solidFill>
                <a:srgbClr val="FFFFFF"/>
              </a:solidFill>
            </a:endParaRPr>
          </a:p>
          <a:p>
            <a:pPr lvl="0" marL="300037" indent="-300037">
              <a:lnSpc>
                <a:spcPct val="80000"/>
              </a:lnSpc>
              <a:spcBef>
                <a:spcPts val="600"/>
              </a:spcBef>
              <a:buChar char="●"/>
              <a:defRPr sz="1800">
                <a:solidFill>
                  <a:srgbClr val="000000"/>
                </a:solidFill>
              </a:defRPr>
            </a:pPr>
            <a:r>
              <a:rPr sz="2800">
                <a:solidFill>
                  <a:srgbClr val="FFFFFF"/>
                </a:solidFill>
              </a:rPr>
              <a:t>Sometimes the church aided the persecutions and other times the church protected the Jews.</a:t>
            </a:r>
          </a:p>
        </p:txBody>
      </p:sp>
    </p:spTree>
  </p:cSld>
  <p:clrMapOvr>
    <a:masterClrMapping/>
  </p:clrMapOvr>
  <p:transition spd="fast" advClick="1">
    <p:checker dir="horz"/>
  </p:transition>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89" name="Shape 89"/>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90" name="Shape 90"/>
          <p:cNvSpPr/>
          <p:nvPr/>
        </p:nvSpPr>
        <p:spPr>
          <a:xfrm>
            <a:off x="8535528" y="6332004"/>
            <a:ext cx="568785"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6</a:t>
            </a:r>
          </a:p>
        </p:txBody>
      </p:sp>
      <p:sp>
        <p:nvSpPr>
          <p:cNvPr id="91" name="Shape 91"/>
          <p:cNvSpPr/>
          <p:nvPr>
            <p:ph type="title" idx="4294967295"/>
          </p:nvPr>
        </p:nvSpPr>
        <p:spPr>
          <a:xfrm>
            <a:off x="682625" y="609599"/>
            <a:ext cx="8080375" cy="1143002"/>
          </a:xfrm>
          <a:prstGeom prst="rect">
            <a:avLst/>
          </a:prstGeom>
        </p:spPr>
        <p:txBody>
          <a:bodyPr lIns="0" tIns="0" rIns="0" bIns="0">
            <a:normAutofit fontScale="100000" lnSpcReduction="0"/>
          </a:bodyPr>
          <a:lstStyle>
            <a:lvl1pPr>
              <a:defRPr>
                <a:effectLst>
                  <a:outerShdw sx="100000" sy="100000" kx="0" ky="0" algn="b" rotWithShape="0" blurRad="12700" dist="25400" dir="2700000">
                    <a:srgbClr val="FFFFFF"/>
                  </a:outerShdw>
                </a:effectLst>
              </a:defRPr>
            </a:lvl1pPr>
          </a:lstStyle>
          <a:p>
            <a:pPr lvl="0">
              <a:defRPr sz="1800">
                <a:solidFill>
                  <a:srgbClr val="000000"/>
                </a:solidFill>
                <a:effectLst/>
              </a:defRPr>
            </a:pPr>
            <a:r>
              <a:rPr sz="4400">
                <a:solidFill>
                  <a:srgbClr val="FFCC66"/>
                </a:solidFill>
                <a:effectLst>
                  <a:outerShdw sx="100000" sy="100000" kx="0" ky="0" algn="b" rotWithShape="0" blurRad="12700" dist="25400" dir="2700000">
                    <a:srgbClr val="FFFFFF"/>
                  </a:outerShdw>
                </a:effectLst>
              </a:rPr>
              <a:t>New Laws Set Jews Apart</a:t>
            </a:r>
          </a:p>
        </p:txBody>
      </p:sp>
      <p:sp>
        <p:nvSpPr>
          <p:cNvPr id="92" name="Shape 92"/>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marL="192881" indent="-192881">
              <a:spcBef>
                <a:spcPts val="400"/>
              </a:spcBef>
              <a:buChar char="●"/>
              <a:defRPr sz="1800">
                <a:solidFill>
                  <a:srgbClr val="000000"/>
                </a:solidFill>
              </a:defRPr>
            </a:pPr>
            <a:r>
              <a:rPr>
                <a:solidFill>
                  <a:srgbClr val="FFFFFF"/>
                </a:solidFill>
              </a:rPr>
              <a:t>The Justinian Code, complied by scholars for the Emperor Justinian (A.D. 527-565), excluded Jews from all public places, prohibited Jews from giving evidence in lawsuits in which Christians took part, and forbade the reading of the Bible in Hebrew.</a:t>
            </a:r>
            <a:endParaRPr>
              <a:solidFill>
                <a:srgbClr val="FFFFFF"/>
              </a:solidFill>
            </a:endParaRPr>
          </a:p>
          <a:p>
            <a:pPr lvl="0" marL="192881" indent="-192881">
              <a:spcBef>
                <a:spcPts val="400"/>
              </a:spcBef>
              <a:buChar char="●"/>
              <a:defRPr sz="1800">
                <a:solidFill>
                  <a:srgbClr val="000000"/>
                </a:solidFill>
              </a:defRPr>
            </a:pPr>
            <a:r>
              <a:rPr>
                <a:solidFill>
                  <a:srgbClr val="FFFFFF"/>
                </a:solidFill>
              </a:rPr>
              <a:t>Marriage between Christians and Jews was forbidden; Christians could not convert to Judaism.</a:t>
            </a:r>
            <a:endParaRPr>
              <a:solidFill>
                <a:srgbClr val="FFFFFF"/>
              </a:solidFill>
            </a:endParaRPr>
          </a:p>
          <a:p>
            <a:pPr lvl="0" marL="192881" indent="-192881">
              <a:spcBef>
                <a:spcPts val="400"/>
              </a:spcBef>
              <a:buChar char="●"/>
              <a:defRPr sz="1800">
                <a:solidFill>
                  <a:srgbClr val="000000"/>
                </a:solidFill>
              </a:defRPr>
            </a:pPr>
            <a:r>
              <a:rPr>
                <a:solidFill>
                  <a:srgbClr val="FFFFFF"/>
                </a:solidFill>
              </a:rPr>
              <a:t>In 1215, the Fourth Lateran Council stamped the Jews as a people apart with its decree that Jews were to wear special clothes and markings to distinguish them from Christians.</a:t>
            </a:r>
            <a:endParaRPr>
              <a:solidFill>
                <a:srgbClr val="FFFFFF"/>
              </a:solidFill>
            </a:endParaRPr>
          </a:p>
          <a:p>
            <a:pPr lvl="0" marL="192881" indent="-192881">
              <a:spcBef>
                <a:spcPts val="400"/>
              </a:spcBef>
              <a:buChar char="●"/>
              <a:defRPr sz="1800">
                <a:solidFill>
                  <a:srgbClr val="000000"/>
                </a:solidFill>
              </a:defRPr>
            </a:pPr>
            <a:r>
              <a:rPr>
                <a:solidFill>
                  <a:srgbClr val="FFFFFF"/>
                </a:solidFill>
              </a:rPr>
              <a:t>It was up to individual states to impose the new decrees. Some rulers did, and some did not.</a:t>
            </a:r>
            <a:endParaRPr>
              <a:solidFill>
                <a:srgbClr val="FFFFFF"/>
              </a:solidFill>
            </a:endParaRPr>
          </a:p>
          <a:p>
            <a:pPr lvl="0" marL="171450" indent="-171450">
              <a:spcBef>
                <a:spcPts val="300"/>
              </a:spcBef>
              <a:buChar char="●"/>
              <a:defRPr sz="1800">
                <a:solidFill>
                  <a:srgbClr val="000000"/>
                </a:solidFill>
              </a:defRPr>
            </a:pPr>
            <a:r>
              <a:rPr sz="1600">
                <a:solidFill>
                  <a:srgbClr val="FFFFFF"/>
                </a:solidFill>
              </a:rPr>
              <a:t>The Council of Basel (1431-1443) established the concept of physical separation in cities with ghettos. It decreed that Jews were to live in separate quarters, isolated from Christians except for reasons of business. Jews were not allowed to go to universities and were required to attend Christian church sermons.</a:t>
            </a:r>
          </a:p>
        </p:txBody>
      </p:sp>
    </p:spTree>
  </p:cSld>
  <p:clrMapOvr>
    <a:masterClrMapping/>
  </p:clrMapOvr>
  <p:transition spd="fast" advClick="1">
    <p:checker dir="horz"/>
  </p:transition>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95" name="Shape 95"/>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96" name="Shape 96"/>
          <p:cNvSpPr/>
          <p:nvPr/>
        </p:nvSpPr>
        <p:spPr>
          <a:xfrm>
            <a:off x="8535528" y="6332004"/>
            <a:ext cx="568785"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7</a:t>
            </a:r>
          </a:p>
        </p:txBody>
      </p:sp>
      <p:sp>
        <p:nvSpPr>
          <p:cNvPr id="97" name="Shape 97"/>
          <p:cNvSpPr/>
          <p:nvPr>
            <p:ph type="title" idx="4294967295"/>
          </p:nvPr>
        </p:nvSpPr>
        <p:spPr>
          <a:xfrm>
            <a:off x="682625" y="609599"/>
            <a:ext cx="8080375" cy="1143002"/>
          </a:xfrm>
          <a:prstGeom prst="rect">
            <a:avLst/>
          </a:prstGeom>
        </p:spPr>
        <p:txBody>
          <a:bodyPr lIns="0" tIns="0" rIns="0" bIns="0">
            <a:normAutofit fontScale="100000" lnSpcReduction="0"/>
          </a:bodyPr>
          <a:lstStyle>
            <a:lvl1pPr>
              <a:defRPr>
                <a:effectLst>
                  <a:outerShdw sx="100000" sy="100000" kx="0" ky="0" algn="b" rotWithShape="0" blurRad="12700" dist="25400" dir="2700000">
                    <a:srgbClr val="FFFFFF"/>
                  </a:outerShdw>
                </a:effectLst>
              </a:defRPr>
            </a:lvl1pPr>
          </a:lstStyle>
          <a:p>
            <a:pPr lvl="0">
              <a:defRPr sz="1800">
                <a:solidFill>
                  <a:srgbClr val="000000"/>
                </a:solidFill>
                <a:effectLst/>
              </a:defRPr>
            </a:pPr>
            <a:r>
              <a:rPr sz="4400">
                <a:solidFill>
                  <a:srgbClr val="FFCC66"/>
                </a:solidFill>
                <a:effectLst>
                  <a:outerShdw sx="100000" sy="100000" kx="0" ky="0" algn="b" rotWithShape="0" blurRad="12700" dist="25400" dir="2700000">
                    <a:srgbClr val="FFFFFF"/>
                  </a:outerShdw>
                </a:effectLst>
              </a:rPr>
              <a:t>The Crusades</a:t>
            </a:r>
          </a:p>
        </p:txBody>
      </p:sp>
      <p:sp>
        <p:nvSpPr>
          <p:cNvPr id="98" name="Shape 98"/>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marL="244316" indent="-244316" defTabSz="868680">
              <a:lnSpc>
                <a:spcPct val="80000"/>
              </a:lnSpc>
              <a:spcBef>
                <a:spcPts val="500"/>
              </a:spcBef>
              <a:buChar char="●"/>
              <a:defRPr sz="1800">
                <a:solidFill>
                  <a:srgbClr val="000000"/>
                </a:solidFill>
              </a:defRPr>
            </a:pPr>
            <a:r>
              <a:rPr sz="2280">
                <a:solidFill>
                  <a:srgbClr val="FFFFFF"/>
                </a:solidFill>
              </a:rPr>
              <a:t>Began in 1096 and resulted in the increased persecution of Jews</a:t>
            </a:r>
            <a:endParaRPr sz="2280">
              <a:solidFill>
                <a:srgbClr val="FFFFFF"/>
              </a:solidFill>
            </a:endParaRPr>
          </a:p>
          <a:p>
            <a:pPr lvl="0" marL="244316" indent="-244316" defTabSz="868680">
              <a:lnSpc>
                <a:spcPct val="80000"/>
              </a:lnSpc>
              <a:spcBef>
                <a:spcPts val="500"/>
              </a:spcBef>
              <a:buChar char="●"/>
              <a:defRPr sz="1800">
                <a:solidFill>
                  <a:srgbClr val="000000"/>
                </a:solidFill>
              </a:defRPr>
            </a:pPr>
            <a:r>
              <a:rPr sz="2280">
                <a:solidFill>
                  <a:srgbClr val="FFFFFF"/>
                </a:solidFill>
              </a:rPr>
              <a:t>Crusaders left Europe for the Holy Land</a:t>
            </a:r>
            <a:endParaRPr sz="2280">
              <a:solidFill>
                <a:srgbClr val="FFFFFF"/>
              </a:solidFill>
            </a:endParaRPr>
          </a:p>
          <a:p>
            <a:pPr lvl="0" marL="244316" indent="-244316" defTabSz="868680">
              <a:lnSpc>
                <a:spcPct val="80000"/>
              </a:lnSpc>
              <a:spcBef>
                <a:spcPts val="500"/>
              </a:spcBef>
              <a:buChar char="●"/>
              <a:defRPr sz="1800">
                <a:solidFill>
                  <a:srgbClr val="000000"/>
                </a:solidFill>
              </a:defRPr>
            </a:pPr>
            <a:r>
              <a:rPr sz="2280">
                <a:solidFill>
                  <a:srgbClr val="FFFFFF"/>
                </a:solidFill>
              </a:rPr>
              <a:t>Anger originally focused on Muslims controlling Palestine, but some anger was redirected toward European Jewish communities.</a:t>
            </a:r>
            <a:endParaRPr sz="2280">
              <a:solidFill>
                <a:srgbClr val="FFFFFF"/>
              </a:solidFill>
            </a:endParaRPr>
          </a:p>
          <a:p>
            <a:pPr lvl="0" marL="244316" indent="-244316" defTabSz="868680">
              <a:lnSpc>
                <a:spcPct val="80000"/>
              </a:lnSpc>
              <a:spcBef>
                <a:spcPts val="500"/>
              </a:spcBef>
              <a:buChar char="●"/>
              <a:defRPr sz="1800">
                <a:solidFill>
                  <a:srgbClr val="000000"/>
                </a:solidFill>
              </a:defRPr>
            </a:pPr>
            <a:r>
              <a:rPr sz="2280">
                <a:solidFill>
                  <a:srgbClr val="FFFFFF"/>
                </a:solidFill>
              </a:rPr>
              <a:t>Massacres of Jews occurred in many cities en route to Jerusalem.</a:t>
            </a:r>
            <a:endParaRPr sz="2280">
              <a:solidFill>
                <a:srgbClr val="FFFFFF"/>
              </a:solidFill>
            </a:endParaRPr>
          </a:p>
          <a:p>
            <a:pPr lvl="0" marL="244316" indent="-244316" defTabSz="868680">
              <a:lnSpc>
                <a:spcPct val="80000"/>
              </a:lnSpc>
              <a:spcBef>
                <a:spcPts val="500"/>
              </a:spcBef>
              <a:buChar char="●"/>
              <a:defRPr sz="1800">
                <a:solidFill>
                  <a:srgbClr val="000000"/>
                </a:solidFill>
              </a:defRPr>
            </a:pPr>
            <a:r>
              <a:rPr sz="2280">
                <a:solidFill>
                  <a:srgbClr val="FFFFFF"/>
                </a:solidFill>
              </a:rPr>
              <a:t>In one seven-month period from January to July in 1096, approximately one-fourth to one-third of the Jewish population on Germany and France (around 12, 000 people) were killed.</a:t>
            </a:r>
            <a:endParaRPr sz="2280">
              <a:solidFill>
                <a:srgbClr val="FFFFFF"/>
              </a:solidFill>
            </a:endParaRPr>
          </a:p>
          <a:p>
            <a:pPr lvl="0" marL="244316" indent="-244316" defTabSz="868680">
              <a:lnSpc>
                <a:spcPct val="80000"/>
              </a:lnSpc>
              <a:spcBef>
                <a:spcPts val="500"/>
              </a:spcBef>
              <a:buChar char="●"/>
              <a:defRPr sz="1800">
                <a:solidFill>
                  <a:srgbClr val="000000"/>
                </a:solidFill>
              </a:defRPr>
            </a:pPr>
            <a:r>
              <a:rPr sz="2280">
                <a:solidFill>
                  <a:srgbClr val="FFFFFF"/>
                </a:solidFill>
              </a:rPr>
              <a:t>Many Jews in Western Europe left for safety of Eastern Europe.</a:t>
            </a:r>
          </a:p>
        </p:txBody>
      </p:sp>
    </p:spTree>
  </p:cSld>
  <p:clrMapOvr>
    <a:masterClrMapping/>
  </p:clrMapOvr>
  <p:transition spd="fast" advClick="1">
    <p:checker dir="horz"/>
  </p:transition>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101" name="Shape 101"/>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102" name="Shape 102"/>
          <p:cNvSpPr/>
          <p:nvPr/>
        </p:nvSpPr>
        <p:spPr>
          <a:xfrm>
            <a:off x="8535528" y="6332004"/>
            <a:ext cx="568785"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8</a:t>
            </a:r>
          </a:p>
        </p:txBody>
      </p:sp>
      <p:sp>
        <p:nvSpPr>
          <p:cNvPr id="103" name="Shape 103"/>
          <p:cNvSpPr/>
          <p:nvPr>
            <p:ph type="title" idx="4294967295"/>
          </p:nvPr>
        </p:nvSpPr>
        <p:spPr>
          <a:xfrm>
            <a:off x="682625" y="609599"/>
            <a:ext cx="8080375" cy="1143002"/>
          </a:xfrm>
          <a:prstGeom prst="rect">
            <a:avLst/>
          </a:prstGeom>
        </p:spPr>
        <p:txBody>
          <a:bodyPr lIns="0" tIns="0" rIns="0" bIns="0">
            <a:normAutofit fontScale="100000" lnSpcReduction="0"/>
          </a:bodyPr>
          <a:lstStyle>
            <a:lvl1pPr defTabSz="850391">
              <a:defRPr sz="4092">
                <a:effectLst>
                  <a:outerShdw sx="100000" sy="100000" kx="0" ky="0" algn="b" rotWithShape="0" blurRad="11811" dist="23622" dir="2700000">
                    <a:srgbClr val="FFFFFF"/>
                  </a:outerShdw>
                </a:effectLst>
              </a:defRPr>
            </a:lvl1pPr>
          </a:lstStyle>
          <a:p>
            <a:pPr lvl="0">
              <a:defRPr sz="1800">
                <a:solidFill>
                  <a:srgbClr val="000000"/>
                </a:solidFill>
                <a:effectLst/>
              </a:defRPr>
            </a:pPr>
            <a:r>
              <a:rPr sz="4092">
                <a:solidFill>
                  <a:srgbClr val="FFCC66"/>
                </a:solidFill>
                <a:effectLst>
                  <a:outerShdw sx="100000" sy="100000" kx="0" ky="0" algn="b" rotWithShape="0" blurRad="11811" dist="23622" dir="2700000">
                    <a:srgbClr val="FFFFFF"/>
                  </a:outerShdw>
                </a:effectLst>
              </a:rPr>
              <a:t>Many Occupations Closed to Jews</a:t>
            </a:r>
          </a:p>
        </p:txBody>
      </p:sp>
      <p:sp>
        <p:nvSpPr>
          <p:cNvPr id="104" name="Shape 104"/>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marL="257175" indent="-257175">
              <a:spcBef>
                <a:spcPts val="500"/>
              </a:spcBef>
              <a:buChar char="●"/>
              <a:defRPr sz="1800">
                <a:solidFill>
                  <a:srgbClr val="000000"/>
                </a:solidFill>
              </a:defRPr>
            </a:pPr>
            <a:r>
              <a:rPr sz="2400">
                <a:solidFill>
                  <a:srgbClr val="FFFFFF"/>
                </a:solidFill>
              </a:rPr>
              <a:t>Jews could not become farmers because they were forbidden to own land.</a:t>
            </a:r>
            <a:endParaRPr sz="2400">
              <a:solidFill>
                <a:srgbClr val="FFFFFF"/>
              </a:solidFill>
            </a:endParaRPr>
          </a:p>
          <a:p>
            <a:pPr lvl="0" marL="257175" indent="-257175">
              <a:buChar char="●"/>
              <a:defRPr sz="1800">
                <a:solidFill>
                  <a:srgbClr val="000000"/>
                </a:solidFill>
              </a:defRPr>
            </a:pPr>
            <a:r>
              <a:rPr sz="2400">
                <a:solidFill>
                  <a:srgbClr val="FFFFFF"/>
                </a:solidFill>
              </a:rPr>
              <a:t>Christians believed lending money and charging interest was a sin (usury), so Jews were able to take on that profession. It provided Jews with portable wealth if expelled</a:t>
            </a:r>
            <a:r>
              <a:rPr sz="3200">
                <a:solidFill>
                  <a:srgbClr val="FFFFFF"/>
                </a:solidFill>
              </a:rPr>
              <a:t>.</a:t>
            </a:r>
            <a:endParaRPr sz="3200">
              <a:solidFill>
                <a:srgbClr val="FFFFFF"/>
              </a:solidFill>
            </a:endParaRPr>
          </a:p>
          <a:p>
            <a:pPr lvl="0" marL="257175" indent="-257175">
              <a:spcBef>
                <a:spcPts val="500"/>
              </a:spcBef>
              <a:buChar char="●"/>
              <a:defRPr sz="1800">
                <a:solidFill>
                  <a:srgbClr val="000000"/>
                </a:solidFill>
              </a:defRPr>
            </a:pPr>
            <a:r>
              <a:rPr sz="2400">
                <a:solidFill>
                  <a:srgbClr val="FFFFFF"/>
                </a:solidFill>
              </a:rPr>
              <a:t>Roles of middlemen (money-lenders) expanded and they bridged the gap between the wealthy and the poor.</a:t>
            </a:r>
            <a:endParaRPr sz="2400">
              <a:solidFill>
                <a:srgbClr val="FFFFFF"/>
              </a:solidFill>
            </a:endParaRPr>
          </a:p>
          <a:p>
            <a:pPr lvl="0" marL="257175" indent="-257175">
              <a:spcBef>
                <a:spcPts val="500"/>
              </a:spcBef>
              <a:buChar char="●"/>
              <a:defRPr sz="1800">
                <a:solidFill>
                  <a:srgbClr val="000000"/>
                </a:solidFill>
              </a:defRPr>
            </a:pPr>
            <a:r>
              <a:rPr sz="2400">
                <a:solidFill>
                  <a:srgbClr val="FFFFFF"/>
                </a:solidFill>
              </a:rPr>
              <a:t>Tax collecting- unpopular job- was given to the Jews, causing deep hostility among the poor.</a:t>
            </a:r>
          </a:p>
        </p:txBody>
      </p:sp>
    </p:spTree>
  </p:cSld>
  <p:clrMapOvr>
    <a:masterClrMapping/>
  </p:clrMapOvr>
  <p:transition spd="fast" advClick="1">
    <p:checker dir="horz"/>
  </p:transition>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nvSpPr>
        <p:spPr>
          <a:xfrm>
            <a:off x="8472114" y="6488713"/>
            <a:ext cx="648074"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lgn="r">
              <a:defRPr sz="1400">
                <a:solidFill>
                  <a:srgbClr val="FFFFFF"/>
                </a:solidFill>
              </a:defRPr>
            </a:lvl1pPr>
          </a:lstStyle>
          <a:p>
            <a:pPr lvl="0">
              <a:defRPr sz="1800">
                <a:solidFill>
                  <a:srgbClr val="000000"/>
                </a:solidFill>
              </a:defRPr>
            </a:pPr>
            <a:r>
              <a:rPr sz="1400">
                <a:solidFill>
                  <a:srgbClr val="FFFFFF"/>
                </a:solidFill>
              </a:rPr>
              <a:t>10/4/15</a:t>
            </a:r>
          </a:p>
        </p:txBody>
      </p:sp>
      <p:sp>
        <p:nvSpPr>
          <p:cNvPr id="107" name="Shape 107"/>
          <p:cNvSpPr/>
          <p:nvPr/>
        </p:nvSpPr>
        <p:spPr>
          <a:xfrm>
            <a:off x="682625" y="6450613"/>
            <a:ext cx="1971069" cy="287724"/>
          </a:xfrm>
          <a:prstGeom prst="rect">
            <a:avLst/>
          </a:prstGeom>
          <a:ln w="12700">
            <a:miter lim="400000"/>
          </a:ln>
          <a:extLst>
            <a:ext uri="{C572A759-6A51-4108-AA02-DFA0A04FC94B}">
              <ma14:wrappingTextBoxFlag xmlns:ma14="http://schemas.microsoft.com/office/mac/drawingml/2011/main" val="1"/>
            </a:ext>
          </a:extLst>
        </p:spPr>
        <p:txBody>
          <a:bodyPr wrap="none" lIns="46037" tIns="46037" rIns="46037" bIns="46037" anchor="ctr">
            <a:spAutoFit/>
          </a:bodyPr>
          <a:lstStyle>
            <a:lvl1pPr>
              <a:defRPr sz="1400">
                <a:solidFill>
                  <a:srgbClr val="FFFFFF"/>
                </a:solidFill>
              </a:defRPr>
            </a:lvl1pPr>
          </a:lstStyle>
          <a:p>
            <a:pPr lvl="0">
              <a:defRPr sz="1800">
                <a:solidFill>
                  <a:srgbClr val="000000"/>
                </a:solidFill>
              </a:defRPr>
            </a:pPr>
            <a:r>
              <a:rPr sz="1400">
                <a:solidFill>
                  <a:srgbClr val="FFFFFF"/>
                </a:solidFill>
              </a:rPr>
              <a:t>Holocaust Literature 2007</a:t>
            </a:r>
          </a:p>
        </p:txBody>
      </p:sp>
      <p:sp>
        <p:nvSpPr>
          <p:cNvPr id="108" name="Shape 108"/>
          <p:cNvSpPr/>
          <p:nvPr/>
        </p:nvSpPr>
        <p:spPr>
          <a:xfrm>
            <a:off x="8535528" y="6332004"/>
            <a:ext cx="568785"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1" algn="r">
              <a:defRPr sz="1800">
                <a:solidFill>
                  <a:srgbClr val="000000"/>
                </a:solidFill>
              </a:defRPr>
            </a:pPr>
            <a:r>
              <a:rPr sz="1400">
                <a:solidFill>
                  <a:srgbClr val="FFFFFF"/>
                </a:solidFill>
                <a:latin typeface="Arial"/>
                <a:ea typeface="Arial"/>
                <a:cs typeface="Arial"/>
                <a:sym typeface="Arial"/>
              </a:rPr>
              <a:t>9</a:t>
            </a:r>
          </a:p>
        </p:txBody>
      </p:sp>
      <p:sp>
        <p:nvSpPr>
          <p:cNvPr id="109" name="Shape 109"/>
          <p:cNvSpPr/>
          <p:nvPr>
            <p:ph type="title" idx="4294967295"/>
          </p:nvPr>
        </p:nvSpPr>
        <p:spPr>
          <a:xfrm>
            <a:off x="682625" y="609599"/>
            <a:ext cx="8080375" cy="1143002"/>
          </a:xfrm>
          <a:prstGeom prst="rect">
            <a:avLst/>
          </a:prstGeom>
        </p:spPr>
        <p:txBody>
          <a:bodyPr lIns="0" tIns="0" rIns="0" bIns="0">
            <a:normAutofit fontScale="100000" lnSpcReduction="0"/>
          </a:bodyPr>
          <a:lstStyle>
            <a:lvl1pPr defTabSz="813816">
              <a:defRPr sz="3916">
                <a:effectLst>
                  <a:outerShdw sx="100000" sy="100000" kx="0" ky="0" algn="b" rotWithShape="0" blurRad="11303" dist="22606" dir="2700000">
                    <a:srgbClr val="FFFFFF"/>
                  </a:outerShdw>
                </a:effectLst>
              </a:defRPr>
            </a:lvl1pPr>
          </a:lstStyle>
          <a:p>
            <a:pPr lvl="0">
              <a:defRPr sz="1800">
                <a:solidFill>
                  <a:srgbClr val="000000"/>
                </a:solidFill>
                <a:effectLst/>
              </a:defRPr>
            </a:pPr>
            <a:r>
              <a:rPr sz="3916">
                <a:solidFill>
                  <a:srgbClr val="FFCC66"/>
                </a:solidFill>
                <a:effectLst>
                  <a:outerShdw sx="100000" sy="100000" kx="0" ky="0" algn="b" rotWithShape="0" blurRad="11303" dist="22606" dir="2700000">
                    <a:srgbClr val="FFFFFF"/>
                  </a:outerShdw>
                </a:effectLst>
              </a:rPr>
              <a:t>Black Death Leads to Scapegoating</a:t>
            </a:r>
          </a:p>
        </p:txBody>
      </p:sp>
      <p:sp>
        <p:nvSpPr>
          <p:cNvPr id="110" name="Shape 110"/>
          <p:cNvSpPr/>
          <p:nvPr>
            <p:ph type="body" idx="4294967295"/>
          </p:nvPr>
        </p:nvSpPr>
        <p:spPr>
          <a:xfrm>
            <a:off x="682625" y="1981200"/>
            <a:ext cx="7772400" cy="4114800"/>
          </a:xfrm>
          <a:prstGeom prst="rect">
            <a:avLst/>
          </a:prstGeom>
        </p:spPr>
        <p:txBody>
          <a:bodyPr lIns="0" tIns="0" rIns="0" bIns="0">
            <a:normAutofit fontScale="100000" lnSpcReduction="0"/>
          </a:bodyPr>
          <a:lstStyle/>
          <a:p>
            <a:pPr lvl="0" marL="171450" indent="-171450">
              <a:spcBef>
                <a:spcPts val="300"/>
              </a:spcBef>
              <a:buChar char="●"/>
              <a:defRPr sz="1800">
                <a:solidFill>
                  <a:srgbClr val="000000"/>
                </a:solidFill>
              </a:defRPr>
            </a:pPr>
            <a:r>
              <a:rPr sz="1600">
                <a:solidFill>
                  <a:srgbClr val="FFFFFF"/>
                </a:solidFill>
              </a:rPr>
              <a:t>Black Death or Bubonic Plague led to intense religious scapegoating in Western Europe between 1348-1350.</a:t>
            </a:r>
            <a:endParaRPr sz="1600">
              <a:solidFill>
                <a:srgbClr val="FFFFFF"/>
              </a:solidFill>
            </a:endParaRPr>
          </a:p>
          <a:p>
            <a:pPr lvl="0" marL="171450" indent="-171450">
              <a:spcBef>
                <a:spcPts val="300"/>
              </a:spcBef>
              <a:buChar char="●"/>
              <a:defRPr sz="1800">
                <a:solidFill>
                  <a:srgbClr val="000000"/>
                </a:solidFill>
              </a:defRPr>
            </a:pPr>
            <a:r>
              <a:rPr sz="1600">
                <a:solidFill>
                  <a:srgbClr val="FFFFFF"/>
                </a:solidFill>
              </a:rPr>
              <a:t>The epidemic killed one-third of Europe’s population (25 million people).</a:t>
            </a:r>
            <a:endParaRPr sz="1600">
              <a:solidFill>
                <a:srgbClr val="FFFFFF"/>
              </a:solidFill>
            </a:endParaRPr>
          </a:p>
          <a:p>
            <a:pPr lvl="0" marL="171450" indent="-171450">
              <a:spcBef>
                <a:spcPts val="300"/>
              </a:spcBef>
              <a:buChar char="●"/>
              <a:defRPr sz="1800">
                <a:solidFill>
                  <a:srgbClr val="000000"/>
                </a:solidFill>
              </a:defRPr>
            </a:pPr>
            <a:r>
              <a:rPr sz="1600">
                <a:solidFill>
                  <a:srgbClr val="FFFFFF"/>
                </a:solidFill>
              </a:rPr>
              <a:t>Many believed the plague a punishment from God for their sins.</a:t>
            </a:r>
            <a:endParaRPr sz="1600">
              <a:solidFill>
                <a:srgbClr val="FFFFFF"/>
              </a:solidFill>
            </a:endParaRPr>
          </a:p>
          <a:p>
            <a:pPr lvl="0" marL="171450" indent="-171450">
              <a:spcBef>
                <a:spcPts val="300"/>
              </a:spcBef>
              <a:buChar char="●"/>
              <a:defRPr sz="1800">
                <a:solidFill>
                  <a:srgbClr val="000000"/>
                </a:solidFill>
              </a:defRPr>
            </a:pPr>
            <a:r>
              <a:rPr sz="1600">
                <a:solidFill>
                  <a:srgbClr val="FFFFFF"/>
                </a:solidFill>
              </a:rPr>
              <a:t>Others thought the plague the work of demons. This group chose those in their community who were already unpopular- the Jews.</a:t>
            </a:r>
            <a:endParaRPr sz="1600">
              <a:solidFill>
                <a:srgbClr val="FFFFFF"/>
              </a:solidFill>
            </a:endParaRPr>
          </a:p>
          <a:p>
            <a:pPr lvl="0" marL="171450" indent="-171450">
              <a:spcBef>
                <a:spcPts val="300"/>
              </a:spcBef>
              <a:buChar char="●"/>
              <a:defRPr sz="1800">
                <a:solidFill>
                  <a:srgbClr val="000000"/>
                </a:solidFill>
              </a:defRPr>
            </a:pPr>
            <a:r>
              <a:rPr sz="1600">
                <a:solidFill>
                  <a:srgbClr val="FFFFFF"/>
                </a:solidFill>
              </a:rPr>
              <a:t>Because Jews generally practiced better hygiene and rodent control, they suffered less from the plague.</a:t>
            </a:r>
            <a:endParaRPr sz="1600">
              <a:solidFill>
                <a:srgbClr val="FFFFFF"/>
              </a:solidFill>
            </a:endParaRPr>
          </a:p>
          <a:p>
            <a:pPr lvl="0" marL="171450" indent="-171450">
              <a:spcBef>
                <a:spcPts val="300"/>
              </a:spcBef>
              <a:buChar char="●"/>
              <a:defRPr sz="1800">
                <a:solidFill>
                  <a:srgbClr val="000000"/>
                </a:solidFill>
              </a:defRPr>
            </a:pPr>
            <a:r>
              <a:rPr sz="1600">
                <a:solidFill>
                  <a:srgbClr val="FFFFFF"/>
                </a:solidFill>
              </a:rPr>
              <a:t>Rumors spread that the plague was caused by Jews who had poisoned their wells and food.</a:t>
            </a:r>
            <a:endParaRPr sz="1600">
              <a:solidFill>
                <a:srgbClr val="FFFFFF"/>
              </a:solidFill>
            </a:endParaRPr>
          </a:p>
          <a:p>
            <a:pPr lvl="0" marL="171450" indent="-171450">
              <a:spcBef>
                <a:spcPts val="300"/>
              </a:spcBef>
              <a:buChar char="●"/>
              <a:defRPr sz="1800">
                <a:solidFill>
                  <a:srgbClr val="000000"/>
                </a:solidFill>
              </a:defRPr>
            </a:pPr>
            <a:r>
              <a:rPr sz="1600">
                <a:solidFill>
                  <a:srgbClr val="FFFFFF"/>
                </a:solidFill>
              </a:rPr>
              <a:t>The worst massacre of Jews in Europe (before Hitler) occurred during this time. Tens of  thousands of Jews were killed by their terrified neighbors.</a:t>
            </a:r>
            <a:endParaRPr sz="1600">
              <a:solidFill>
                <a:srgbClr val="FFFFFF"/>
              </a:solidFill>
            </a:endParaRPr>
          </a:p>
          <a:p>
            <a:pPr lvl="0" marL="171450" indent="-171450">
              <a:spcBef>
                <a:spcPts val="300"/>
              </a:spcBef>
              <a:buChar char="●"/>
              <a:defRPr sz="1800">
                <a:solidFill>
                  <a:srgbClr val="000000"/>
                </a:solidFill>
              </a:defRPr>
            </a:pPr>
            <a:r>
              <a:rPr sz="1600">
                <a:solidFill>
                  <a:srgbClr val="FFFFFF"/>
                </a:solidFill>
              </a:rPr>
              <a:t>Jews were also believed to murder Christians, especially children, and to use their blood during religious ceremonies.</a:t>
            </a:r>
            <a:endParaRPr sz="1600">
              <a:solidFill>
                <a:srgbClr val="FFFFFF"/>
              </a:solidFill>
            </a:endParaRPr>
          </a:p>
          <a:p>
            <a:pPr lvl="0" marL="171450" indent="-171450">
              <a:spcBef>
                <a:spcPts val="300"/>
              </a:spcBef>
              <a:buChar char="●"/>
              <a:defRPr sz="1800">
                <a:solidFill>
                  <a:srgbClr val="000000"/>
                </a:solidFill>
              </a:defRPr>
            </a:pPr>
            <a:r>
              <a:rPr sz="1600">
                <a:solidFill>
                  <a:srgbClr val="FFFFFF"/>
                </a:solidFill>
              </a:rPr>
              <a:t>Jews were said to desecrate churches and be disloyal to rulers. All reasons for persecution.</a:t>
            </a:r>
          </a:p>
        </p:txBody>
      </p:sp>
    </p:spTree>
  </p:cSld>
  <p:clrMapOvr>
    <a:masterClrMapping/>
  </p:clrMapOvr>
  <p:transition spd="fast" advClick="1">
    <p:checker dir="horz"/>
  </p:transition>
</p:sld>
</file>

<file path=ppt/theme/theme1.xml><?xml version="1.0" encoding="utf-8"?>
<a:theme xmlns:a="http://schemas.openxmlformats.org/drawingml/2006/main" xmlns:r="http://schemas.openxmlformats.org/officeDocument/2006/relationships" name="Default">
  <a:themeElements>
    <a:clrScheme name="Default">
      <a:dk1>
        <a:srgbClr val="FFFFFF"/>
      </a:dk1>
      <a:lt1>
        <a:srgbClr val="0000FF"/>
      </a:lt1>
      <a:dk2>
        <a:srgbClr val="A7A7A7"/>
      </a:dk2>
      <a:lt2>
        <a:srgbClr val="535353"/>
      </a:lt2>
      <a:accent1>
        <a:srgbClr val="00CCFF"/>
      </a:accent1>
      <a:accent2>
        <a:srgbClr val="FFFF00"/>
      </a:accent2>
      <a:accent3>
        <a:srgbClr val="AAAAFF"/>
      </a:accent3>
      <a:accent4>
        <a:srgbClr val="DADADA"/>
      </a:accent4>
      <a:accent5>
        <a:srgbClr val="AAE0FF"/>
      </a:accent5>
      <a:accent6>
        <a:srgbClr val="E7E700"/>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FF"/>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FF"/>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FF"/>
      </a:accent1>
      <a:accent2>
        <a:srgbClr val="FFFF00"/>
      </a:accent2>
      <a:accent3>
        <a:srgbClr val="AAAAFF"/>
      </a:accent3>
      <a:accent4>
        <a:srgbClr val="DADADA"/>
      </a:accent4>
      <a:accent5>
        <a:srgbClr val="AAE0FF"/>
      </a:accent5>
      <a:accent6>
        <a:srgbClr val="E7E700"/>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FF"/>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FF"/>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F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