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37" autoAdjust="0"/>
  </p:normalViewPr>
  <p:slideViewPr>
    <p:cSldViewPr>
      <p:cViewPr varScale="1">
        <p:scale>
          <a:sx n="71" d="100"/>
          <a:sy n="71" d="100"/>
        </p:scale>
        <p:origin x="-4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2C5639D8-1A01-4B3C-9F12-EF447E3B4CEF}" type="datetimeFigureOut">
              <a:rPr lang="en-US" smtClean="0"/>
              <a:pPr/>
              <a:t>8/7/2010</a:t>
            </a:fld>
            <a:endParaRPr lang="en-US"/>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FEF43CC0-4472-485C-88D9-05DD72314E6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BDFE0ED4-C479-490B-91B6-A2C38F9028CA}" type="datetimeFigureOut">
              <a:rPr lang="en-US" smtClean="0"/>
              <a:pPr/>
              <a:t>8/7/2010</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63F458E3-DED9-4E2A-9068-873B19E28F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F458E3-DED9-4E2A-9068-873B19E28F32}"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6"/>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6B10B6-5740-4436-B485-189901ABA433}" type="datetimeFigureOut">
              <a:rPr lang="en-US" smtClean="0"/>
              <a:pPr/>
              <a:t>8/7/2010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B10B6-5740-4436-B485-189901ABA433}" type="datetimeFigureOut">
              <a:rPr lang="en-US" smtClean="0"/>
              <a:pPr/>
              <a:t>8/7/2010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B10B6-5740-4436-B485-189901ABA433}" type="datetimeFigureOut">
              <a:rPr lang="en-US" smtClean="0"/>
              <a:pPr/>
              <a:t>8/7/2010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B10B6-5740-4436-B485-189901ABA433}" type="datetimeFigureOut">
              <a:rPr lang="en-US" smtClean="0"/>
              <a:pPr/>
              <a:t>8/7/2010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0"/>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2"/>
            <a:ext cx="7772400" cy="15001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B10B6-5740-4436-B485-189901ABA433}" type="datetimeFigureOut">
              <a:rPr lang="en-US" smtClean="0"/>
              <a:pPr/>
              <a:t>8/7/2010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6B10B6-5740-4436-B485-189901ABA433}" type="datetimeFigureOut">
              <a:rPr lang="en-US" smtClean="0"/>
              <a:pPr/>
              <a:t>8/7/2010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4"/>
            <a:ext cx="4041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6B10B6-5740-4436-B485-189901ABA433}" type="datetimeFigureOut">
              <a:rPr lang="en-US" smtClean="0"/>
              <a:pPr/>
              <a:t>8/7/2010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B10B6-5740-4436-B485-189901ABA433}" type="datetimeFigureOut">
              <a:rPr lang="en-US" smtClean="0"/>
              <a:pPr/>
              <a:t>8/7/2010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B10B6-5740-4436-B485-189901ABA433}" type="datetimeFigureOut">
              <a:rPr lang="en-US" smtClean="0"/>
              <a:pPr/>
              <a:t>8/7/2010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1"/>
            <a:ext cx="300831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1"/>
            <a:ext cx="5111750" cy="58531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4" cy="4691064"/>
          </a:xfrm>
        </p:spPr>
        <p:txBody>
          <a:bodyPr/>
          <a:lstStyle>
            <a:lvl1pPr marL="0" indent="0">
              <a:buNone/>
              <a:defRPr sz="1400"/>
            </a:lvl1pPr>
            <a:lvl2pPr marL="457200" indent="0">
              <a:buNone/>
              <a:defRPr sz="1200"/>
            </a:lvl2pPr>
            <a:lvl3pPr marL="914400" indent="0">
              <a:buNone/>
              <a:defRPr sz="10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B10B6-5740-4436-B485-189901ABA433}" type="datetimeFigureOut">
              <a:rPr lang="en-US" smtClean="0"/>
              <a:pPr/>
              <a:t>8/7/2010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B10B6-5740-4436-B485-189901ABA433}" type="datetimeFigureOut">
              <a:rPr lang="en-US" smtClean="0"/>
              <a:pPr/>
              <a:t>8/7/2010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7379D-8940-487A-9ACB-A1247C68D3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6"/>
          </a:xfrm>
          <a:prstGeom prst="rect">
            <a:avLst/>
          </a:prstGeom>
        </p:spPr>
        <p:txBody>
          <a:bodyPr vert="horz" lIns="91440" tIns="45720" rIns="91440" bIns="45720" rtlCol="0" anchor="ctr"/>
          <a:lstStyle>
            <a:lvl1pPr algn="l">
              <a:defRPr sz="1200">
                <a:solidFill>
                  <a:schemeClr val="tx1">
                    <a:tint val="75000"/>
                  </a:schemeClr>
                </a:solidFill>
              </a:defRPr>
            </a:lvl1pPr>
          </a:lstStyle>
          <a:p>
            <a:fld id="{B26B10B6-5740-4436-B485-189901ABA433}" type="datetimeFigureOut">
              <a:rPr lang="en-US" smtClean="0"/>
              <a:pPr/>
              <a:t>8/7/2010</a:t>
            </a:fld>
            <a:endParaRPr lang="en-US"/>
          </a:p>
        </p:txBody>
      </p:sp>
      <p:sp>
        <p:nvSpPr>
          <p:cNvPr id="5" name="Footer Placeholder 4"/>
          <p:cNvSpPr>
            <a:spLocks noGrp="1"/>
          </p:cNvSpPr>
          <p:nvPr>
            <p:ph type="ftr" sz="quarter" idx="3"/>
          </p:nvPr>
        </p:nvSpPr>
        <p:spPr>
          <a:xfrm>
            <a:off x="3124200" y="6356351"/>
            <a:ext cx="2895600" cy="3651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6"/>
          </a:xfrm>
          <a:prstGeom prst="rect">
            <a:avLst/>
          </a:prstGeom>
        </p:spPr>
        <p:txBody>
          <a:bodyPr vert="horz" lIns="91440" tIns="45720" rIns="91440" bIns="45720" rtlCol="0" anchor="ctr"/>
          <a:lstStyle>
            <a:lvl1pPr algn="r">
              <a:defRPr sz="1200">
                <a:solidFill>
                  <a:schemeClr val="tx1">
                    <a:tint val="75000"/>
                  </a:schemeClr>
                </a:solidFill>
              </a:defRPr>
            </a:lvl1pPr>
          </a:lstStyle>
          <a:p>
            <a:fld id="{8047379D-8940-487A-9ACB-A1247C68D3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t>Victim Identity Cards</a:t>
            </a:r>
            <a:endParaRPr lang="en-US" sz="9600" b="1" dirty="0"/>
          </a:p>
        </p:txBody>
      </p:sp>
      <p:sp>
        <p:nvSpPr>
          <p:cNvPr id="3" name="Subtitle 2"/>
          <p:cNvSpPr>
            <a:spLocks noGrp="1"/>
          </p:cNvSpPr>
          <p:nvPr>
            <p:ph type="subTitle" idx="1"/>
          </p:nvPr>
        </p:nvSpPr>
        <p:spPr>
          <a:xfrm>
            <a:off x="1371600" y="4724400"/>
            <a:ext cx="6400800" cy="1752600"/>
          </a:xfrm>
        </p:spPr>
        <p:txBody>
          <a:bodyPr/>
          <a:lstStyle/>
          <a:p>
            <a:r>
              <a:rPr lang="en-US" dirty="0" smtClean="0"/>
              <a:t>*all photos and texts are from USHMM’s website.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2819400" cy="1200330"/>
          </a:xfrm>
          <a:prstGeom prst="rect">
            <a:avLst/>
          </a:prstGeom>
        </p:spPr>
        <p:txBody>
          <a:bodyPr wrap="square" lIns="91440" tIns="45720" rIns="91440" bIns="45720">
            <a:spAutoFit/>
          </a:bodyPr>
          <a:lstStyle/>
          <a:p>
            <a:endParaRPr lang="nl-NL" dirty="0" smtClean="0"/>
          </a:p>
          <a:p>
            <a:r>
              <a:rPr lang="nl-NL" b="1" dirty="0" smtClean="0"/>
              <a:t>Willem Arondeus</a:t>
            </a:r>
          </a:p>
          <a:p>
            <a:r>
              <a:rPr lang="nl-NL" dirty="0" smtClean="0"/>
              <a:t>Born: Naarden, Netherlands</a:t>
            </a:r>
            <a:br>
              <a:rPr lang="nl-NL" dirty="0" smtClean="0"/>
            </a:br>
            <a:r>
              <a:rPr lang="nl-NL" dirty="0" smtClean="0"/>
              <a:t>August 22, 1894</a:t>
            </a:r>
            <a:endParaRPr lang="nl-NL" dirty="0"/>
          </a:p>
        </p:txBody>
      </p:sp>
      <p:pic>
        <p:nvPicPr>
          <p:cNvPr id="21506" name="Picture 2"/>
          <p:cNvPicPr>
            <a:picLocks noChangeAspect="1" noChangeArrowheads="1"/>
          </p:cNvPicPr>
          <p:nvPr/>
        </p:nvPicPr>
        <p:blipFill>
          <a:blip r:embed="rId2"/>
          <a:srcRect/>
          <a:stretch>
            <a:fillRect/>
          </a:stretch>
        </p:blipFill>
        <p:spPr bwMode="auto">
          <a:xfrm>
            <a:off x="152400" y="1295401"/>
            <a:ext cx="1804988" cy="2571134"/>
          </a:xfrm>
          <a:prstGeom prst="rect">
            <a:avLst/>
          </a:prstGeom>
          <a:noFill/>
          <a:ln w="9525">
            <a:noFill/>
            <a:miter lim="800000"/>
            <a:headEnd/>
            <a:tailEnd/>
          </a:ln>
          <a:effectLst/>
        </p:spPr>
      </p:pic>
      <p:sp>
        <p:nvSpPr>
          <p:cNvPr id="4" name="Rectangle 3"/>
          <p:cNvSpPr/>
          <p:nvPr/>
        </p:nvSpPr>
        <p:spPr>
          <a:xfrm>
            <a:off x="2895600" y="457201"/>
            <a:ext cx="6248400" cy="6001643"/>
          </a:xfrm>
          <a:prstGeom prst="rect">
            <a:avLst/>
          </a:prstGeom>
        </p:spPr>
        <p:txBody>
          <a:bodyPr wrap="square" lIns="91440" tIns="45720" rIns="91440" bIns="45720">
            <a:spAutoFit/>
          </a:bodyPr>
          <a:lstStyle/>
          <a:p>
            <a:r>
              <a:rPr lang="en-US" sz="1600" dirty="0" smtClean="0"/>
              <a:t>One of six children, Willem grew up in Amsterdam where his parents were theater costume designers. When Willem was 17, he fought with his parents about his homosexuality. He left home and severed contact with his family. He began writing and painting, and in the 1920s was commissioned to do a mural for the Rotterdam town hall. In 1932 he moved to the countryside near Apeldoorn. </a:t>
            </a:r>
          </a:p>
          <a:p>
            <a:endParaRPr lang="en-US" sz="1600" dirty="0" smtClean="0"/>
          </a:p>
          <a:p>
            <a:r>
              <a:rPr lang="en-US" sz="1600" dirty="0" smtClean="0"/>
              <a:t>1933-39: When he was 38, Willem met Jan </a:t>
            </a:r>
            <a:r>
              <a:rPr lang="en-US" sz="1600" dirty="0" err="1" smtClean="0"/>
              <a:t>Tijssen</a:t>
            </a:r>
            <a:r>
              <a:rPr lang="en-US" sz="1600" dirty="0" smtClean="0"/>
              <a:t>, the son of a greengrocer, and they lived together for the next seven years. Although he was a struggling painter, Willem refused to go on welfare. In 1938 Willem began writing a biography of Dutch painter </a:t>
            </a:r>
            <a:r>
              <a:rPr lang="en-US" sz="1600" dirty="0" err="1" smtClean="0"/>
              <a:t>Matthijs</a:t>
            </a:r>
            <a:r>
              <a:rPr lang="en-US" sz="1600" dirty="0" smtClean="0"/>
              <a:t> Maris, and after the book was published, Willem's financial situation improved. </a:t>
            </a:r>
          </a:p>
          <a:p>
            <a:endParaRPr lang="en-US" sz="1600" dirty="0" smtClean="0"/>
          </a:p>
          <a:p>
            <a:r>
              <a:rPr lang="en-US" sz="1600" dirty="0" smtClean="0"/>
              <a:t>1940-44: The Germans invaded the Netherlands in May 1940. Soon after the occupation, Willem joined the resistance. His unit's main task was to falsify identity papers for Dutch Jews. On March 27, 1943, Willem's unit attacked the Amsterdam registry building and set it on fire in an attempt to destroy records against which false identity papers could be checked. Thousands of files were destroyed. Five days later the unit was betrayed and arrested. That July, Willem and 11 others were executed. </a:t>
            </a:r>
          </a:p>
          <a:p>
            <a:endParaRPr lang="en-US" sz="1600" dirty="0" smtClean="0"/>
          </a:p>
          <a:p>
            <a:r>
              <a:rPr lang="en-US" sz="1600" dirty="0" smtClean="0"/>
              <a:t>Before his execution, Willem asked a friend to testify after the war that "homosexuals are not cowards." Only in the 1980s did the Dutch government posthumously award Willem a medal. </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2743200" cy="1200330"/>
          </a:xfrm>
          <a:prstGeom prst="rect">
            <a:avLst/>
          </a:prstGeom>
        </p:spPr>
        <p:txBody>
          <a:bodyPr wrap="square" lIns="91440" tIns="45720" rIns="91440" bIns="45720">
            <a:spAutoFit/>
          </a:bodyPr>
          <a:lstStyle/>
          <a:p>
            <a:endParaRPr lang="de-DE" dirty="0" smtClean="0"/>
          </a:p>
          <a:p>
            <a:r>
              <a:rPr lang="de-DE" b="1" dirty="0" smtClean="0"/>
              <a:t>Johann Stossier</a:t>
            </a:r>
          </a:p>
          <a:p>
            <a:r>
              <a:rPr lang="de-DE" dirty="0" smtClean="0"/>
              <a:t>Born: Techelsberg, Austria</a:t>
            </a:r>
            <a:br>
              <a:rPr lang="de-DE" dirty="0" smtClean="0"/>
            </a:br>
            <a:r>
              <a:rPr lang="de-DE" dirty="0" smtClean="0"/>
              <a:t>May 29, 1909</a:t>
            </a:r>
            <a:endParaRPr lang="de-DE" dirty="0"/>
          </a:p>
        </p:txBody>
      </p:sp>
      <p:pic>
        <p:nvPicPr>
          <p:cNvPr id="22530" name="Picture 2"/>
          <p:cNvPicPr>
            <a:picLocks noChangeAspect="1" noChangeArrowheads="1"/>
          </p:cNvPicPr>
          <p:nvPr/>
        </p:nvPicPr>
        <p:blipFill>
          <a:blip r:embed="rId2"/>
          <a:srcRect/>
          <a:stretch>
            <a:fillRect/>
          </a:stretch>
        </p:blipFill>
        <p:spPr bwMode="auto">
          <a:xfrm>
            <a:off x="152401" y="1371601"/>
            <a:ext cx="2138362" cy="2350870"/>
          </a:xfrm>
          <a:prstGeom prst="rect">
            <a:avLst/>
          </a:prstGeom>
          <a:noFill/>
          <a:ln w="9525">
            <a:noFill/>
            <a:miter lim="800000"/>
            <a:headEnd/>
            <a:tailEnd/>
          </a:ln>
          <a:effectLst/>
        </p:spPr>
      </p:pic>
      <p:sp>
        <p:nvSpPr>
          <p:cNvPr id="4" name="Rectangle 3"/>
          <p:cNvSpPr/>
          <p:nvPr/>
        </p:nvSpPr>
        <p:spPr>
          <a:xfrm>
            <a:off x="2590800" y="381001"/>
            <a:ext cx="6553200" cy="5755422"/>
          </a:xfrm>
          <a:prstGeom prst="rect">
            <a:avLst/>
          </a:prstGeom>
        </p:spPr>
        <p:txBody>
          <a:bodyPr wrap="square" lIns="91440" tIns="45720" rIns="91440" bIns="45720">
            <a:spAutoFit/>
          </a:bodyPr>
          <a:lstStyle/>
          <a:p>
            <a:r>
              <a:rPr lang="en-US" sz="1600" dirty="0" smtClean="0"/>
              <a:t>Johann was born to Catholic parents in the part of Austria known as Carinthia, where he was raised on the family farm. Johann enjoyed acting and belonged to a theater group in nearby Sankt Martin, which also happened to have a Jehovah's Witness congregation. He became a Jehovah's Witness during the late 1920s, actively preaching in the district around Sankt Martin. </a:t>
            </a:r>
          </a:p>
          <a:p>
            <a:endParaRPr lang="en-US" sz="1600" dirty="0" smtClean="0"/>
          </a:p>
          <a:p>
            <a:r>
              <a:rPr lang="en-US" sz="1600" dirty="0" smtClean="0"/>
              <a:t>1933-39: Johann continued to do missionary work for the Jehovah's Witnesses even after this was banned by the Austrian government in 1936. The situation for Jehovah's Witnesses worsened after Germany annexed Austria in March 1938. Like other Witnesses, Johann refused to give the Hitler salute, to swear an oath of loyalty to Hitler, or to enlist in the army. </a:t>
            </a:r>
          </a:p>
          <a:p>
            <a:endParaRPr lang="en-US" sz="1600" dirty="0" smtClean="0"/>
          </a:p>
          <a:p>
            <a:r>
              <a:rPr lang="en-US" sz="1600" dirty="0" smtClean="0"/>
              <a:t>1940-44: In April 1940 Johann was arrested by the Gestapo and imprisoned in Klagenfurt. The Nazis deported him to the </a:t>
            </a:r>
            <a:r>
              <a:rPr lang="en-US" sz="1600" dirty="0" err="1" smtClean="0"/>
              <a:t>Neuengamme</a:t>
            </a:r>
            <a:r>
              <a:rPr lang="en-US" sz="1600" dirty="0" smtClean="0"/>
              <a:t> concentration camp, and then to the </a:t>
            </a:r>
            <a:r>
              <a:rPr lang="en-US" sz="1600" dirty="0" err="1" smtClean="0"/>
              <a:t>Sachsenhausen</a:t>
            </a:r>
            <a:r>
              <a:rPr lang="en-US" sz="1600" dirty="0" smtClean="0"/>
              <a:t> camp. In </a:t>
            </a:r>
            <a:r>
              <a:rPr lang="en-US" sz="1600" dirty="0" err="1" smtClean="0"/>
              <a:t>Sachsenhausen</a:t>
            </a:r>
            <a:r>
              <a:rPr lang="en-US" sz="1600" dirty="0" smtClean="0"/>
              <a:t>, the Germans tried to force Johann to repudiate his faith as a Jehovah's Witness, but Johann refused. Though it was forbidden, he had secretly hidden a tiny Bible, and reading Scripture enabled him to fortify his belief that the power of God was stronger than the power of the Nazi regime. </a:t>
            </a:r>
          </a:p>
          <a:p>
            <a:endParaRPr lang="en-US" sz="1600" dirty="0" smtClean="0"/>
          </a:p>
          <a:p>
            <a:r>
              <a:rPr lang="en-US" sz="1600" dirty="0" smtClean="0"/>
              <a:t>Johann was executed on May 7, 1944, in </a:t>
            </a:r>
            <a:r>
              <a:rPr lang="en-US" sz="1600" dirty="0" err="1" smtClean="0"/>
              <a:t>Sachsenhausen</a:t>
            </a:r>
            <a:r>
              <a:rPr lang="en-US" sz="1600" dirty="0" smtClean="0"/>
              <a:t>. He was 34 years old. </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1"/>
            <a:ext cx="2895600" cy="923330"/>
          </a:xfrm>
          <a:prstGeom prst="rect">
            <a:avLst/>
          </a:prstGeom>
        </p:spPr>
        <p:txBody>
          <a:bodyPr wrap="square" lIns="91440" tIns="45720" rIns="91440" bIns="45720">
            <a:spAutoFit/>
          </a:bodyPr>
          <a:lstStyle/>
          <a:p>
            <a:r>
              <a:rPr lang="en-US" b="1" dirty="0" smtClean="0"/>
              <a:t>Berthold </a:t>
            </a:r>
            <a:r>
              <a:rPr lang="en-US" b="1" dirty="0" err="1" smtClean="0"/>
              <a:t>Mewes</a:t>
            </a:r>
            <a:endParaRPr lang="en-US" b="1" dirty="0" smtClean="0"/>
          </a:p>
          <a:p>
            <a:r>
              <a:rPr lang="en-US" dirty="0" smtClean="0"/>
              <a:t>Born: Paderborn, Germany</a:t>
            </a:r>
            <a:br>
              <a:rPr lang="en-US" dirty="0" smtClean="0"/>
            </a:br>
            <a:r>
              <a:rPr lang="en-US" dirty="0" smtClean="0"/>
              <a:t>August 19, 1930</a:t>
            </a:r>
            <a:endParaRPr lang="en-US" dirty="0"/>
          </a:p>
        </p:txBody>
      </p:sp>
      <p:pic>
        <p:nvPicPr>
          <p:cNvPr id="23554" name="Picture 2"/>
          <p:cNvPicPr>
            <a:picLocks noChangeAspect="1" noChangeArrowheads="1"/>
          </p:cNvPicPr>
          <p:nvPr/>
        </p:nvPicPr>
        <p:blipFill>
          <a:blip r:embed="rId2"/>
          <a:srcRect/>
          <a:stretch>
            <a:fillRect/>
          </a:stretch>
        </p:blipFill>
        <p:spPr bwMode="auto">
          <a:xfrm>
            <a:off x="228601" y="1447800"/>
            <a:ext cx="2000250" cy="2390544"/>
          </a:xfrm>
          <a:prstGeom prst="rect">
            <a:avLst/>
          </a:prstGeom>
          <a:noFill/>
          <a:ln w="9525">
            <a:noFill/>
            <a:miter lim="800000"/>
            <a:headEnd/>
            <a:tailEnd/>
          </a:ln>
          <a:effectLst/>
        </p:spPr>
      </p:pic>
      <p:sp>
        <p:nvSpPr>
          <p:cNvPr id="4" name="Rectangle 3"/>
          <p:cNvSpPr/>
          <p:nvPr/>
        </p:nvSpPr>
        <p:spPr>
          <a:xfrm>
            <a:off x="2590800" y="381001"/>
            <a:ext cx="6553200" cy="6001643"/>
          </a:xfrm>
          <a:prstGeom prst="rect">
            <a:avLst/>
          </a:prstGeom>
        </p:spPr>
        <p:txBody>
          <a:bodyPr wrap="square" lIns="91440" tIns="45720" rIns="91440" bIns="45720">
            <a:spAutoFit/>
          </a:bodyPr>
          <a:lstStyle/>
          <a:p>
            <a:r>
              <a:rPr lang="en-US" sz="1600" dirty="0" smtClean="0"/>
              <a:t>Berthold was an only child. He was raised in Paderborn, a town in a largely Catholic region of western Germany. Paderborn was near Bad </a:t>
            </a:r>
            <a:r>
              <a:rPr lang="en-US" sz="1600" dirty="0" err="1" smtClean="0"/>
              <a:t>Lippspringe</a:t>
            </a:r>
            <a:r>
              <a:rPr lang="en-US" sz="1600" dirty="0" smtClean="0"/>
              <a:t>, where there was a Jehovah's Witnesses congregation engaged in missionary work. Beginning in 1933, the Nazis moved to outlaw Jehovah's Witness activities.</a:t>
            </a:r>
          </a:p>
          <a:p>
            <a:endParaRPr lang="en-US" sz="1600" dirty="0" smtClean="0"/>
          </a:p>
          <a:p>
            <a:r>
              <a:rPr lang="en-US" sz="1600" dirty="0" smtClean="0"/>
              <a:t>1933-39: When I was 4, my parents became Jehovah's Witnesses and I began to attend secret Bible meetings with them. I began public school in 1936. Mama was arrested in 1939 and sent to the </a:t>
            </a:r>
            <a:r>
              <a:rPr lang="en-US" sz="1600" dirty="0" err="1" smtClean="0"/>
              <a:t>Ravensbrueck</a:t>
            </a:r>
            <a:r>
              <a:rPr lang="en-US" sz="1600" dirty="0" smtClean="0"/>
              <a:t> concentration camp. When I was 9, Papa sent me to live with my uncle in Berlin; however, three months later Papa was forced to deliver me to the authorities. Afterwards, Papa was imprisoned for refusing to serve in the military.</a:t>
            </a:r>
          </a:p>
          <a:p>
            <a:endParaRPr lang="en-US" sz="1600" dirty="0" smtClean="0"/>
          </a:p>
          <a:p>
            <a:r>
              <a:rPr lang="en-US" sz="1600" dirty="0" smtClean="0"/>
              <a:t>1940-44: The Germans sent me to live with a childless couple who had a small farm. In the morning I'd attend school and afterwards I'd do farm work. I could write one letter every six months to either Mama or Papa. But in 1943 I was forbidden to write any more letters to my parents. I could only hope and pray that they were still alive. Although I had no contact with other Jehovah's Witnesses, my faith in Jehovah and the teachings of the Bible helped me overcome my loneliness and uncertainty.</a:t>
            </a:r>
          </a:p>
          <a:p>
            <a:endParaRPr lang="en-US" sz="1600" dirty="0" smtClean="0"/>
          </a:p>
          <a:p>
            <a:r>
              <a:rPr lang="en-US" sz="1600" dirty="0" smtClean="0"/>
              <a:t>Berthold was reunited with his parents in 1945 when he was 15, and together the family resumed their lives as Jehovah's Witnesses. Berthold later moved to the United States.</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1"/>
            <a:ext cx="2819400" cy="923330"/>
          </a:xfrm>
          <a:prstGeom prst="rect">
            <a:avLst/>
          </a:prstGeom>
        </p:spPr>
        <p:txBody>
          <a:bodyPr wrap="square" lIns="91440" tIns="45720" rIns="91440" bIns="45720">
            <a:spAutoFit/>
          </a:bodyPr>
          <a:lstStyle/>
          <a:p>
            <a:r>
              <a:rPr lang="en-US" b="1" dirty="0" smtClean="0"/>
              <a:t>Helene </a:t>
            </a:r>
            <a:r>
              <a:rPr lang="en-US" b="1" dirty="0" err="1" smtClean="0"/>
              <a:t>Gotthold</a:t>
            </a:r>
            <a:endParaRPr lang="en-US" b="1" dirty="0" smtClean="0"/>
          </a:p>
          <a:p>
            <a:r>
              <a:rPr lang="en-US" dirty="0" smtClean="0"/>
              <a:t>Born: Dortmund, Germany</a:t>
            </a:r>
            <a:br>
              <a:rPr lang="en-US" dirty="0" smtClean="0"/>
            </a:br>
            <a:r>
              <a:rPr lang="en-US" dirty="0" smtClean="0"/>
              <a:t>December 31, 1896</a:t>
            </a:r>
            <a:endParaRPr lang="en-US" dirty="0"/>
          </a:p>
        </p:txBody>
      </p:sp>
      <p:pic>
        <p:nvPicPr>
          <p:cNvPr id="24578" name="Picture 2"/>
          <p:cNvPicPr>
            <a:picLocks noChangeAspect="1" noChangeArrowheads="1"/>
          </p:cNvPicPr>
          <p:nvPr/>
        </p:nvPicPr>
        <p:blipFill>
          <a:blip r:embed="rId2"/>
          <a:srcRect/>
          <a:stretch>
            <a:fillRect/>
          </a:stretch>
        </p:blipFill>
        <p:spPr bwMode="auto">
          <a:xfrm>
            <a:off x="152401" y="1676401"/>
            <a:ext cx="2076874" cy="2433638"/>
          </a:xfrm>
          <a:prstGeom prst="rect">
            <a:avLst/>
          </a:prstGeom>
          <a:noFill/>
          <a:ln w="9525">
            <a:noFill/>
            <a:miter lim="800000"/>
            <a:headEnd/>
            <a:tailEnd/>
          </a:ln>
          <a:effectLst/>
        </p:spPr>
      </p:pic>
      <p:sp>
        <p:nvSpPr>
          <p:cNvPr id="6" name="Rectangle 5"/>
          <p:cNvSpPr/>
          <p:nvPr/>
        </p:nvSpPr>
        <p:spPr>
          <a:xfrm>
            <a:off x="2590800" y="152401"/>
            <a:ext cx="6553200" cy="6494085"/>
          </a:xfrm>
          <a:prstGeom prst="rect">
            <a:avLst/>
          </a:prstGeom>
        </p:spPr>
        <p:txBody>
          <a:bodyPr wrap="square" lIns="91440" tIns="45720" rIns="91440" bIns="45720">
            <a:spAutoFit/>
          </a:bodyPr>
          <a:lstStyle/>
          <a:p>
            <a:r>
              <a:rPr lang="en-US" sz="1600" dirty="0" smtClean="0"/>
              <a:t>Helene lived in Herne and Bochum in western Germany, where she was married to a coal miner who was unemployed between 1927 and 1938. Following their disillusionment with the Lutheran Church during World War I, Helene, who was a nurse, and her husband became Jehovah's Witnesses in 1926. Together, they raised their two children according to the teachings of the Scripture.</a:t>
            </a:r>
          </a:p>
          <a:p>
            <a:endParaRPr lang="en-US" sz="1600" dirty="0" smtClean="0"/>
          </a:p>
          <a:p>
            <a:r>
              <a:rPr lang="en-US" sz="1600" dirty="0" smtClean="0"/>
              <a:t>1933-39: Under the Nazis, Jehovah's Witnesses were persecuted for their missionary work and because they believed their sole allegiance was to God and His Commandments. Some of the </a:t>
            </a:r>
            <a:r>
              <a:rPr lang="en-US" sz="1600" dirty="0" err="1" smtClean="0"/>
              <a:t>Gotthold's</a:t>
            </a:r>
            <a:r>
              <a:rPr lang="en-US" sz="1600" dirty="0" smtClean="0"/>
              <a:t> neighbors refused to have anything to do with them. Helene's husband was arrested in 1936. After searching her house, the Gestapo arrested her in 1937; she was beaten with rods and lost her unborn baby. The court gave her an 18-month sentence.</a:t>
            </a:r>
          </a:p>
          <a:p>
            <a:endParaRPr lang="en-US" sz="1600" dirty="0" smtClean="0"/>
          </a:p>
          <a:p>
            <a:r>
              <a:rPr lang="en-US" sz="1600" dirty="0" smtClean="0"/>
              <a:t>1940-44: Helene and her husband were released and the </a:t>
            </a:r>
            <a:r>
              <a:rPr lang="en-US" sz="1600" dirty="0" err="1" smtClean="0"/>
              <a:t>Gotthold</a:t>
            </a:r>
            <a:r>
              <a:rPr lang="en-US" sz="1600" dirty="0" smtClean="0"/>
              <a:t> family was reunited. Helene and her husband were rearrested in February 1944. They were imprisoned in Essen, but when the prison was destroyed in an Allied bombing raid, they were transferred to a prison in Potsdam. On August 4, the People's Court sentenced Helene and five other Witnesses to death for illegally holding Bible meetings and undermining the nation's morale. Before her execution, Helene was allowed to write a letter to her husband and children.</a:t>
            </a:r>
          </a:p>
          <a:p>
            <a:endParaRPr lang="en-US" sz="1600" dirty="0" smtClean="0"/>
          </a:p>
          <a:p>
            <a:r>
              <a:rPr lang="en-US" sz="1600" dirty="0" smtClean="0"/>
              <a:t>Helene was executed by guillotine in Berlin's </a:t>
            </a:r>
            <a:r>
              <a:rPr lang="en-US" sz="1600" dirty="0" err="1" smtClean="0"/>
              <a:t>Ploetzensee</a:t>
            </a:r>
            <a:r>
              <a:rPr lang="en-US" sz="1600" dirty="0" smtClean="0"/>
              <a:t> Prison on December 8, 1944. Her family survived and resumed their Jehovah's Witness missionary work in Germany.</a:t>
            </a: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2286000" cy="1200330"/>
          </a:xfrm>
          <a:prstGeom prst="rect">
            <a:avLst/>
          </a:prstGeom>
        </p:spPr>
        <p:txBody>
          <a:bodyPr wrap="square" lIns="91440" tIns="45720" rIns="91440" bIns="45720">
            <a:spAutoFit/>
          </a:bodyPr>
          <a:lstStyle/>
          <a:p>
            <a:endParaRPr lang="en-US" dirty="0" smtClean="0"/>
          </a:p>
          <a:p>
            <a:r>
              <a:rPr lang="en-US" b="1" dirty="0" err="1" smtClean="0"/>
              <a:t>Zofia</a:t>
            </a:r>
            <a:r>
              <a:rPr lang="en-US" b="1" dirty="0" smtClean="0"/>
              <a:t> </a:t>
            </a:r>
            <a:r>
              <a:rPr lang="en-US" b="1" dirty="0" err="1" smtClean="0"/>
              <a:t>Yamaika</a:t>
            </a:r>
            <a:endParaRPr lang="en-US" b="1" dirty="0" smtClean="0"/>
          </a:p>
          <a:p>
            <a:r>
              <a:rPr lang="en-US" dirty="0" smtClean="0"/>
              <a:t>Born: Warsaw, Poland</a:t>
            </a:r>
            <a:br>
              <a:rPr lang="en-US" dirty="0" smtClean="0"/>
            </a:br>
            <a:r>
              <a:rPr lang="en-US" dirty="0" smtClean="0"/>
              <a:t>1925</a:t>
            </a:r>
            <a:endParaRPr lang="en-US" dirty="0"/>
          </a:p>
        </p:txBody>
      </p:sp>
      <p:pic>
        <p:nvPicPr>
          <p:cNvPr id="27650" name="Picture 2"/>
          <p:cNvPicPr>
            <a:picLocks noChangeAspect="1" noChangeArrowheads="1"/>
          </p:cNvPicPr>
          <p:nvPr/>
        </p:nvPicPr>
        <p:blipFill>
          <a:blip r:embed="rId2"/>
          <a:srcRect/>
          <a:stretch>
            <a:fillRect/>
          </a:stretch>
        </p:blipFill>
        <p:spPr bwMode="auto">
          <a:xfrm>
            <a:off x="152401" y="1447800"/>
            <a:ext cx="2076450" cy="2494272"/>
          </a:xfrm>
          <a:prstGeom prst="rect">
            <a:avLst/>
          </a:prstGeom>
          <a:noFill/>
          <a:ln w="9525">
            <a:noFill/>
            <a:miter lim="800000"/>
            <a:headEnd/>
            <a:tailEnd/>
          </a:ln>
          <a:effectLst/>
        </p:spPr>
      </p:pic>
      <p:sp>
        <p:nvSpPr>
          <p:cNvPr id="4" name="Rectangle 3"/>
          <p:cNvSpPr/>
          <p:nvPr/>
        </p:nvSpPr>
        <p:spPr>
          <a:xfrm>
            <a:off x="2286000" y="381001"/>
            <a:ext cx="6858000" cy="6001643"/>
          </a:xfrm>
          <a:prstGeom prst="rect">
            <a:avLst/>
          </a:prstGeom>
        </p:spPr>
        <p:txBody>
          <a:bodyPr wrap="square" lIns="91440" tIns="45720" rIns="91440" bIns="45720">
            <a:spAutoFit/>
          </a:bodyPr>
          <a:lstStyle/>
          <a:p>
            <a:r>
              <a:rPr lang="en-US" sz="1600" dirty="0" err="1" smtClean="0"/>
              <a:t>Zofia</a:t>
            </a:r>
            <a:r>
              <a:rPr lang="en-US" sz="1600" dirty="0" smtClean="0"/>
              <a:t> was raised in a well-to-do, prominent Hasidic Jewish family in Warsaw. Uneasy with the constant tension between the Polish people and the Jewish minority, </a:t>
            </a:r>
            <a:r>
              <a:rPr lang="en-US" sz="1600" dirty="0" err="1" smtClean="0"/>
              <a:t>Zofia</a:t>
            </a:r>
            <a:r>
              <a:rPr lang="en-US" sz="1600" dirty="0" smtClean="0"/>
              <a:t> joined the communist student club Spartacus when she was a teenager. Spartacus actively campaigned against the growing fascist movement in Europe. </a:t>
            </a:r>
          </a:p>
          <a:p>
            <a:endParaRPr lang="en-US" sz="1600" dirty="0" smtClean="0"/>
          </a:p>
          <a:p>
            <a:r>
              <a:rPr lang="en-US" sz="1600" dirty="0" smtClean="0"/>
              <a:t>1933-39: When Warsaw surrendered to the Germans on September 28, 1939, </a:t>
            </a:r>
            <a:r>
              <a:rPr lang="en-US" sz="1600" dirty="0" err="1" smtClean="0"/>
              <a:t>Zofia</a:t>
            </a:r>
            <a:r>
              <a:rPr lang="en-US" sz="1600" dirty="0" smtClean="0"/>
              <a:t> was 14 years old. She stopped going to school. Though the Nazis banned Spartacus, she secretly helped to revive the club, which printed antifascist posters and leaflets and distributed them throughout Warsaw. The work was dangerous--German troops were all over the city. </a:t>
            </a:r>
          </a:p>
          <a:p>
            <a:endParaRPr lang="en-US" sz="1600" dirty="0" smtClean="0"/>
          </a:p>
          <a:p>
            <a:r>
              <a:rPr lang="en-US" sz="1600" dirty="0" smtClean="0"/>
              <a:t>1940-43: A year later, </a:t>
            </a:r>
            <a:r>
              <a:rPr lang="en-US" sz="1600" dirty="0" err="1" smtClean="0"/>
              <a:t>Zofia</a:t>
            </a:r>
            <a:r>
              <a:rPr lang="en-US" sz="1600" dirty="0" smtClean="0"/>
              <a:t> and her parents were among nearly half a million Jews "resettled" in a small section of Warsaw. The ghetto was sealed in November 1940. Through Spartacus, </a:t>
            </a:r>
            <a:r>
              <a:rPr lang="en-US" sz="1600" dirty="0" err="1" smtClean="0"/>
              <a:t>Zofia</a:t>
            </a:r>
            <a:r>
              <a:rPr lang="en-US" sz="1600" dirty="0" smtClean="0"/>
              <a:t> trained with a pistol smuggled in by communist partisans. </a:t>
            </a:r>
            <a:r>
              <a:rPr lang="en-US" sz="1600" dirty="0" err="1" smtClean="0"/>
              <a:t>Zofia</a:t>
            </a:r>
            <a:r>
              <a:rPr lang="en-US" sz="1600" dirty="0" smtClean="0"/>
              <a:t> wanted to join them, but escaping meant endangering her parents' lives. When they were deported in July 1942, </a:t>
            </a:r>
            <a:r>
              <a:rPr lang="en-US" sz="1600" dirty="0" err="1" smtClean="0"/>
              <a:t>Zofia</a:t>
            </a:r>
            <a:r>
              <a:rPr lang="en-US" sz="1600" dirty="0" smtClean="0"/>
              <a:t> escaped and joined the Lion partisans near Radom. Some 300 Nazis attacked her group of 50 on February 9, 1943. </a:t>
            </a:r>
            <a:r>
              <a:rPr lang="en-US" sz="1600" dirty="0" err="1" smtClean="0"/>
              <a:t>Zofia</a:t>
            </a:r>
            <a:r>
              <a:rPr lang="en-US" sz="1600" dirty="0" smtClean="0"/>
              <a:t> and two Poles offered to cover their unit's retreat. </a:t>
            </a:r>
          </a:p>
          <a:p>
            <a:endParaRPr lang="en-US" sz="1600" dirty="0" smtClean="0"/>
          </a:p>
          <a:p>
            <a:r>
              <a:rPr lang="en-US" sz="1600" dirty="0" err="1" smtClean="0"/>
              <a:t>Zofia</a:t>
            </a:r>
            <a:r>
              <a:rPr lang="en-US" sz="1600" dirty="0" smtClean="0"/>
              <a:t>, 18, armed with a machine gun, let the Germans come within eight feet before she fired. Her position was overtaken, and she was killed. Her unit managed to retreat. </a:t>
            </a: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3124200" cy="1200330"/>
          </a:xfrm>
          <a:prstGeom prst="rect">
            <a:avLst/>
          </a:prstGeom>
        </p:spPr>
        <p:txBody>
          <a:bodyPr wrap="square" lIns="91440" tIns="45720" rIns="91440" bIns="45720">
            <a:spAutoFit/>
          </a:bodyPr>
          <a:lstStyle/>
          <a:p>
            <a:endParaRPr lang="pl-PL" dirty="0" smtClean="0"/>
          </a:p>
          <a:p>
            <a:r>
              <a:rPr lang="pl-PL" b="1" dirty="0" smtClean="0"/>
              <a:t>Kazimiera Banach Justynowa</a:t>
            </a:r>
          </a:p>
          <a:p>
            <a:r>
              <a:rPr lang="pl-PL" dirty="0" smtClean="0"/>
              <a:t>Born: Mierzen, Poland</a:t>
            </a:r>
            <a:br>
              <a:rPr lang="pl-PL" dirty="0" smtClean="0"/>
            </a:br>
            <a:r>
              <a:rPr lang="pl-PL" dirty="0" smtClean="0"/>
              <a:t>July 12, 1893</a:t>
            </a:r>
            <a:endParaRPr lang="pl-PL" dirty="0"/>
          </a:p>
        </p:txBody>
      </p:sp>
      <p:pic>
        <p:nvPicPr>
          <p:cNvPr id="28674" name="Picture 2"/>
          <p:cNvPicPr>
            <a:picLocks noChangeAspect="1" noChangeArrowheads="1"/>
          </p:cNvPicPr>
          <p:nvPr/>
        </p:nvPicPr>
        <p:blipFill>
          <a:blip r:embed="rId2"/>
          <a:srcRect/>
          <a:stretch>
            <a:fillRect/>
          </a:stretch>
        </p:blipFill>
        <p:spPr bwMode="auto">
          <a:xfrm>
            <a:off x="228601" y="1600200"/>
            <a:ext cx="2266950" cy="2609628"/>
          </a:xfrm>
          <a:prstGeom prst="rect">
            <a:avLst/>
          </a:prstGeom>
          <a:noFill/>
          <a:ln w="9525">
            <a:noFill/>
            <a:miter lim="800000"/>
            <a:headEnd/>
            <a:tailEnd/>
          </a:ln>
          <a:effectLst/>
        </p:spPr>
      </p:pic>
      <p:sp>
        <p:nvSpPr>
          <p:cNvPr id="4" name="Rectangle 3"/>
          <p:cNvSpPr/>
          <p:nvPr/>
        </p:nvSpPr>
        <p:spPr>
          <a:xfrm>
            <a:off x="2971800" y="152401"/>
            <a:ext cx="6172200" cy="6494085"/>
          </a:xfrm>
          <a:prstGeom prst="rect">
            <a:avLst/>
          </a:prstGeom>
        </p:spPr>
        <p:txBody>
          <a:bodyPr wrap="square" lIns="91440" tIns="45720" rIns="91440" bIns="45720">
            <a:spAutoFit/>
          </a:bodyPr>
          <a:lstStyle/>
          <a:p>
            <a:r>
              <a:rPr lang="en-US" sz="1600" dirty="0" err="1" smtClean="0"/>
              <a:t>Kazimiera</a:t>
            </a:r>
            <a:r>
              <a:rPr lang="en-US" sz="1600" dirty="0" smtClean="0"/>
              <a:t> was born to Roman Catholic parents in the town of </a:t>
            </a:r>
            <a:r>
              <a:rPr lang="en-US" sz="1600" dirty="0" err="1" smtClean="0"/>
              <a:t>Mierzen</a:t>
            </a:r>
            <a:r>
              <a:rPr lang="en-US" sz="1600" dirty="0" smtClean="0"/>
              <a:t>. After graduating from a teacher's college in </a:t>
            </a:r>
            <a:r>
              <a:rPr lang="en-US" sz="1600" dirty="0" err="1" smtClean="0"/>
              <a:t>Staniatki</a:t>
            </a:r>
            <a:r>
              <a:rPr lang="en-US" sz="1600" dirty="0" smtClean="0"/>
              <a:t>, she married </a:t>
            </a:r>
            <a:r>
              <a:rPr lang="en-US" sz="1600" dirty="0" err="1" smtClean="0"/>
              <a:t>Wincenty</a:t>
            </a:r>
            <a:r>
              <a:rPr lang="en-US" sz="1600" dirty="0" smtClean="0"/>
              <a:t> </a:t>
            </a:r>
            <a:r>
              <a:rPr lang="en-US" sz="1600" dirty="0" err="1" smtClean="0"/>
              <a:t>Justyna</a:t>
            </a:r>
            <a:r>
              <a:rPr lang="en-US" sz="1600" dirty="0" smtClean="0"/>
              <a:t>, a secondary school teacher. The couple settled in the small industrial city of </a:t>
            </a:r>
            <a:r>
              <a:rPr lang="en-US" sz="1600" dirty="0" err="1" smtClean="0"/>
              <a:t>Piotrkow</a:t>
            </a:r>
            <a:r>
              <a:rPr lang="en-US" sz="1600" dirty="0" smtClean="0"/>
              <a:t> </a:t>
            </a:r>
            <a:r>
              <a:rPr lang="en-US" sz="1600" dirty="0" err="1" smtClean="0"/>
              <a:t>Trybunalski</a:t>
            </a:r>
            <a:r>
              <a:rPr lang="en-US" sz="1600" dirty="0" smtClean="0"/>
              <a:t> and raised three children, </a:t>
            </a:r>
            <a:r>
              <a:rPr lang="en-US" sz="1600" dirty="0" err="1" smtClean="0"/>
              <a:t>Jerzy</a:t>
            </a:r>
            <a:r>
              <a:rPr lang="en-US" sz="1600" dirty="0" smtClean="0"/>
              <a:t> (a boy), </a:t>
            </a:r>
            <a:r>
              <a:rPr lang="en-US" sz="1600" dirty="0" err="1" smtClean="0"/>
              <a:t>Danuta</a:t>
            </a:r>
            <a:r>
              <a:rPr lang="en-US" sz="1600" dirty="0" smtClean="0"/>
              <a:t> and Maria. </a:t>
            </a:r>
            <a:r>
              <a:rPr lang="en-US" sz="1600" dirty="0" err="1" smtClean="0"/>
              <a:t>Kazimiera</a:t>
            </a:r>
            <a:r>
              <a:rPr lang="en-US" sz="1600" dirty="0" smtClean="0"/>
              <a:t> worked as a school teacher.</a:t>
            </a:r>
          </a:p>
          <a:p>
            <a:endParaRPr lang="en-US" sz="1600" dirty="0" smtClean="0"/>
          </a:p>
          <a:p>
            <a:r>
              <a:rPr lang="en-US" sz="1600" dirty="0" smtClean="0"/>
              <a:t>1933-39: With their combined incomes the </a:t>
            </a:r>
            <a:r>
              <a:rPr lang="en-US" sz="1600" dirty="0" err="1" smtClean="0"/>
              <a:t>Justynas</a:t>
            </a:r>
            <a:r>
              <a:rPr lang="en-US" sz="1600" dirty="0" smtClean="0"/>
              <a:t> were able to buy a plot of land and build a house. The Germans invaded Poland on September 1, 1939, and four days later, German troops streamed into </a:t>
            </a:r>
            <a:r>
              <a:rPr lang="en-US" sz="1600" dirty="0" err="1" smtClean="0"/>
              <a:t>Piotrkow</a:t>
            </a:r>
            <a:r>
              <a:rPr lang="en-US" sz="1600" dirty="0" smtClean="0"/>
              <a:t>. One month into the occupation, the Germans divided the city into a section for the non-Jewish Poles and a ghetto for the Jews. Only a few weeks after the occupation, </a:t>
            </a:r>
            <a:r>
              <a:rPr lang="en-US" sz="1600" dirty="0" err="1" smtClean="0"/>
              <a:t>Kazimiera</a:t>
            </a:r>
            <a:r>
              <a:rPr lang="en-US" sz="1600" dirty="0" smtClean="0"/>
              <a:t> joined the resistance movement.</a:t>
            </a:r>
          </a:p>
          <a:p>
            <a:endParaRPr lang="en-US" sz="1600" dirty="0" smtClean="0"/>
          </a:p>
          <a:p>
            <a:r>
              <a:rPr lang="en-US" sz="1600" dirty="0" smtClean="0"/>
              <a:t>1940-44: </a:t>
            </a:r>
            <a:r>
              <a:rPr lang="en-US" sz="1600" dirty="0" err="1" smtClean="0"/>
              <a:t>Kazimiera's</a:t>
            </a:r>
            <a:r>
              <a:rPr lang="en-US" sz="1600" dirty="0" smtClean="0"/>
              <a:t> house became a contact point and shelter for resistance fighters in the Polish Home Army [</a:t>
            </a:r>
            <a:r>
              <a:rPr lang="en-US" sz="1600" dirty="0" err="1" smtClean="0"/>
              <a:t>Armia</a:t>
            </a:r>
            <a:r>
              <a:rPr lang="en-US" sz="1600" dirty="0" smtClean="0"/>
              <a:t> </a:t>
            </a:r>
            <a:r>
              <a:rPr lang="en-US" sz="1600" dirty="0" err="1" smtClean="0"/>
              <a:t>Krajowa</a:t>
            </a:r>
            <a:r>
              <a:rPr lang="en-US" sz="1600" dirty="0" smtClean="0"/>
              <a:t>]. When the Germans liquidated the Jewish ghetto in 1942, </a:t>
            </a:r>
            <a:r>
              <a:rPr lang="en-US" sz="1600" dirty="0" err="1" smtClean="0"/>
              <a:t>Kazimiera</a:t>
            </a:r>
            <a:r>
              <a:rPr lang="en-US" sz="1600" dirty="0" smtClean="0"/>
              <a:t> hid the </a:t>
            </a:r>
            <a:r>
              <a:rPr lang="en-US" sz="1600" dirty="0" err="1" smtClean="0"/>
              <a:t>Szwarcs</a:t>
            </a:r>
            <a:r>
              <a:rPr lang="en-US" sz="1600" dirty="0" smtClean="0"/>
              <a:t>--a fellow teacher who was Jewish and her two daughters, friends of Maria and </a:t>
            </a:r>
            <a:r>
              <a:rPr lang="en-US" sz="1600" dirty="0" err="1" smtClean="0"/>
              <a:t>Danuta</a:t>
            </a:r>
            <a:r>
              <a:rPr lang="en-US" sz="1600" dirty="0" smtClean="0"/>
              <a:t>. </a:t>
            </a:r>
            <a:r>
              <a:rPr lang="en-US" sz="1600" dirty="0" err="1" smtClean="0"/>
              <a:t>Kazimiera</a:t>
            </a:r>
            <a:r>
              <a:rPr lang="en-US" sz="1600" dirty="0" smtClean="0"/>
              <a:t> used her contacts in the resistance to get the </a:t>
            </a:r>
            <a:r>
              <a:rPr lang="en-US" sz="1600" dirty="0" err="1" smtClean="0"/>
              <a:t>Scwarcs</a:t>
            </a:r>
            <a:r>
              <a:rPr lang="en-US" sz="1600" dirty="0" smtClean="0"/>
              <a:t> false IDs. In 1944 </a:t>
            </a:r>
            <a:r>
              <a:rPr lang="en-US" sz="1600" dirty="0" err="1" smtClean="0"/>
              <a:t>Kazimiera</a:t>
            </a:r>
            <a:r>
              <a:rPr lang="en-US" sz="1600" dirty="0" smtClean="0"/>
              <a:t> was arrested by the Gestapo, tortured, and deported to Germany, first to the </a:t>
            </a:r>
            <a:r>
              <a:rPr lang="en-US" sz="1600" dirty="0" err="1" smtClean="0"/>
              <a:t>Ravensbrueck</a:t>
            </a:r>
            <a:r>
              <a:rPr lang="en-US" sz="1600" dirty="0" smtClean="0"/>
              <a:t> concentration camp later on to the Bergen-Belsen camp.</a:t>
            </a:r>
          </a:p>
          <a:p>
            <a:endParaRPr lang="en-US" sz="1600" dirty="0" smtClean="0"/>
          </a:p>
          <a:p>
            <a:r>
              <a:rPr lang="en-US" sz="1600" dirty="0" smtClean="0"/>
              <a:t>In April 1945 </a:t>
            </a:r>
            <a:r>
              <a:rPr lang="en-US" sz="1600" dirty="0" err="1" smtClean="0"/>
              <a:t>Kazimiera</a:t>
            </a:r>
            <a:r>
              <a:rPr lang="en-US" sz="1600" dirty="0" smtClean="0"/>
              <a:t> was liberated at Bergen-Belsen. After the war, she went to Sweden to recover from typhus, and then returned to </a:t>
            </a:r>
            <a:r>
              <a:rPr lang="en-US" sz="1600" dirty="0" err="1" smtClean="0"/>
              <a:t>Piotrkow</a:t>
            </a:r>
            <a:r>
              <a:rPr lang="en-US" sz="1600" dirty="0" smtClean="0"/>
              <a:t> </a:t>
            </a:r>
            <a:r>
              <a:rPr lang="en-US" sz="1600" dirty="0" err="1" smtClean="0"/>
              <a:t>Trybunalski</a:t>
            </a:r>
            <a:r>
              <a:rPr lang="en-US" sz="1600" dirty="0" smtClean="0"/>
              <a:t>.</a:t>
            </a: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3048000" cy="1200330"/>
          </a:xfrm>
          <a:prstGeom prst="rect">
            <a:avLst/>
          </a:prstGeom>
        </p:spPr>
        <p:txBody>
          <a:bodyPr wrap="square" lIns="91440" tIns="45720" rIns="91440" bIns="45720">
            <a:spAutoFit/>
          </a:bodyPr>
          <a:lstStyle/>
          <a:p>
            <a:endParaRPr lang="en-US" dirty="0" smtClean="0"/>
          </a:p>
          <a:p>
            <a:r>
              <a:rPr lang="en-US" b="1" dirty="0" err="1" smtClean="0"/>
              <a:t>Wladyslaw</a:t>
            </a:r>
            <a:r>
              <a:rPr lang="en-US" b="1" dirty="0" smtClean="0"/>
              <a:t> </a:t>
            </a:r>
            <a:r>
              <a:rPr lang="en-US" b="1" dirty="0" err="1" smtClean="0"/>
              <a:t>Tadeusz</a:t>
            </a:r>
            <a:r>
              <a:rPr lang="en-US" b="1" dirty="0" smtClean="0"/>
              <a:t> </a:t>
            </a:r>
            <a:r>
              <a:rPr lang="en-US" b="1" dirty="0" err="1" smtClean="0"/>
              <a:t>Surmacki</a:t>
            </a:r>
            <a:endParaRPr lang="en-US" b="1" dirty="0" smtClean="0"/>
          </a:p>
          <a:p>
            <a:r>
              <a:rPr lang="en-US" dirty="0" smtClean="0"/>
              <a:t>Born: </a:t>
            </a:r>
            <a:r>
              <a:rPr lang="en-US" dirty="0" err="1" smtClean="0"/>
              <a:t>Proszowice</a:t>
            </a:r>
            <a:r>
              <a:rPr lang="en-US" dirty="0" smtClean="0"/>
              <a:t>, Poland</a:t>
            </a:r>
            <a:br>
              <a:rPr lang="en-US" dirty="0" smtClean="0"/>
            </a:br>
            <a:r>
              <a:rPr lang="en-US" dirty="0" smtClean="0"/>
              <a:t>October 20, 1888</a:t>
            </a:r>
            <a:endParaRPr lang="en-US" dirty="0"/>
          </a:p>
        </p:txBody>
      </p:sp>
      <p:pic>
        <p:nvPicPr>
          <p:cNvPr id="29698" name="Picture 2"/>
          <p:cNvPicPr>
            <a:picLocks noChangeAspect="1" noChangeArrowheads="1"/>
          </p:cNvPicPr>
          <p:nvPr/>
        </p:nvPicPr>
        <p:blipFill>
          <a:blip r:embed="rId2"/>
          <a:srcRect/>
          <a:stretch>
            <a:fillRect/>
          </a:stretch>
        </p:blipFill>
        <p:spPr bwMode="auto">
          <a:xfrm>
            <a:off x="381000" y="1524001"/>
            <a:ext cx="2012168" cy="2471738"/>
          </a:xfrm>
          <a:prstGeom prst="rect">
            <a:avLst/>
          </a:prstGeom>
          <a:noFill/>
          <a:ln w="9525">
            <a:noFill/>
            <a:miter lim="800000"/>
            <a:headEnd/>
            <a:tailEnd/>
          </a:ln>
          <a:effectLst/>
        </p:spPr>
      </p:pic>
      <p:sp>
        <p:nvSpPr>
          <p:cNvPr id="4" name="Rectangle 3"/>
          <p:cNvSpPr/>
          <p:nvPr/>
        </p:nvSpPr>
        <p:spPr>
          <a:xfrm>
            <a:off x="2819400" y="117695"/>
            <a:ext cx="6324600" cy="6740307"/>
          </a:xfrm>
          <a:prstGeom prst="rect">
            <a:avLst/>
          </a:prstGeom>
        </p:spPr>
        <p:txBody>
          <a:bodyPr wrap="square" lIns="91440" tIns="45720" rIns="91440" bIns="45720">
            <a:spAutoFit/>
          </a:bodyPr>
          <a:lstStyle/>
          <a:p>
            <a:r>
              <a:rPr lang="en-US" sz="1600" dirty="0" smtClean="0"/>
              <a:t>Born to Catholic parents, </a:t>
            </a:r>
            <a:r>
              <a:rPr lang="en-US" sz="1600" dirty="0" err="1" smtClean="0"/>
              <a:t>Wladyslaw</a:t>
            </a:r>
            <a:r>
              <a:rPr lang="en-US" sz="1600" dirty="0" smtClean="0"/>
              <a:t> attended schools in Warsaw and earned a degree in survey engineering in Moscow in 1914. After fighting in World War I, he commanded a horse artillery division in Warsaw, worked for Poland's Military Geographic Institute, and taught topography courses. He started a family in 1925, and after he retired from the army in 1929 he founded a surveying company. </a:t>
            </a:r>
          </a:p>
          <a:p>
            <a:endParaRPr lang="en-US" sz="1600" dirty="0" smtClean="0"/>
          </a:p>
          <a:p>
            <a:r>
              <a:rPr lang="en-US" sz="1600" dirty="0" smtClean="0"/>
              <a:t>1933-39: When war with Germany became imminent in the summer of 1939, </a:t>
            </a:r>
            <a:r>
              <a:rPr lang="en-US" sz="1600" dirty="0" err="1" smtClean="0"/>
              <a:t>Wladyslaw</a:t>
            </a:r>
            <a:r>
              <a:rPr lang="en-US" sz="1600" dirty="0" smtClean="0"/>
              <a:t> volunteered to fight but was rejected as too old. In early September, when Germany overwhelmed Poland's western defenses, he fled, hoping to fight in the defense of eastern Poland. In mid-September, a day before the Soviets invaded Poland, he was given a chance to leave the country and go to Great Britain but chose to stay and fight with the Polish resistance. </a:t>
            </a:r>
          </a:p>
          <a:p>
            <a:endParaRPr lang="en-US" sz="1600" dirty="0" smtClean="0"/>
          </a:p>
          <a:p>
            <a:r>
              <a:rPr lang="en-US" sz="1600" dirty="0" smtClean="0"/>
              <a:t>1940-42: </a:t>
            </a:r>
            <a:r>
              <a:rPr lang="en-US" sz="1600" dirty="0" err="1" smtClean="0"/>
              <a:t>Wladyslaw</a:t>
            </a:r>
            <a:r>
              <a:rPr lang="en-US" sz="1600" dirty="0" smtClean="0"/>
              <a:t> became chief of staff of TAP, one of the groups of the Polish underground. In the summer of 1940 he was arrested and sent to Auschwitz. As prisoner #2759 he worked as a surveying engineer in the camp's construction office. His work enabled him to go outside the camp. He used his status to smuggle letters and, by October, to help organize a military underground. In November 1941 he was released on the intercession of a former German engineering colleague, but was immediately rearrested and put in Warsaw's </a:t>
            </a:r>
            <a:r>
              <a:rPr lang="en-US" sz="1600" dirty="0" err="1" smtClean="0"/>
              <a:t>Pawiak</a:t>
            </a:r>
            <a:r>
              <a:rPr lang="en-US" sz="1600" dirty="0" smtClean="0"/>
              <a:t> Prison. </a:t>
            </a:r>
          </a:p>
          <a:p>
            <a:endParaRPr lang="en-US" sz="1600" dirty="0" smtClean="0"/>
          </a:p>
          <a:p>
            <a:r>
              <a:rPr lang="en-US" sz="1600" dirty="0" err="1" smtClean="0"/>
              <a:t>Wladyslaw</a:t>
            </a:r>
            <a:r>
              <a:rPr lang="en-US" sz="1600" dirty="0" smtClean="0"/>
              <a:t> was taken to a forest near </a:t>
            </a:r>
            <a:r>
              <a:rPr lang="en-US" sz="1600" dirty="0" err="1" smtClean="0"/>
              <a:t>Magdalenka</a:t>
            </a:r>
            <a:r>
              <a:rPr lang="en-US" sz="1600" dirty="0" smtClean="0"/>
              <a:t> and machine-gunned along with 223 Poles on May 28, 1942. They were buried in mass graves and later moved to the local cemetery. </a:t>
            </a:r>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1"/>
            <a:ext cx="2286000" cy="923330"/>
          </a:xfrm>
          <a:prstGeom prst="rect">
            <a:avLst/>
          </a:prstGeom>
        </p:spPr>
        <p:txBody>
          <a:bodyPr wrap="square" lIns="91440" tIns="45720" rIns="91440" bIns="45720">
            <a:spAutoFit/>
          </a:bodyPr>
          <a:lstStyle/>
          <a:p>
            <a:r>
              <a:rPr lang="nn-NO" b="1" dirty="0" smtClean="0"/>
              <a:t>Helene Melanie Lebel</a:t>
            </a:r>
          </a:p>
          <a:p>
            <a:r>
              <a:rPr lang="nn-NO" dirty="0" smtClean="0"/>
              <a:t>Born: Vienna, Austria</a:t>
            </a:r>
            <a:br>
              <a:rPr lang="nn-NO" dirty="0" smtClean="0"/>
            </a:br>
            <a:r>
              <a:rPr lang="nn-NO" dirty="0" smtClean="0"/>
              <a:t>September 15, 1911</a:t>
            </a:r>
            <a:endParaRPr lang="nn-NO" dirty="0"/>
          </a:p>
        </p:txBody>
      </p:sp>
      <p:pic>
        <p:nvPicPr>
          <p:cNvPr id="30722" name="Picture 2"/>
          <p:cNvPicPr>
            <a:picLocks noChangeAspect="1" noChangeArrowheads="1"/>
          </p:cNvPicPr>
          <p:nvPr/>
        </p:nvPicPr>
        <p:blipFill>
          <a:blip r:embed="rId2"/>
          <a:srcRect/>
          <a:stretch>
            <a:fillRect/>
          </a:stretch>
        </p:blipFill>
        <p:spPr bwMode="auto">
          <a:xfrm>
            <a:off x="228601" y="1600202"/>
            <a:ext cx="2062114" cy="2667000"/>
          </a:xfrm>
          <a:prstGeom prst="rect">
            <a:avLst/>
          </a:prstGeom>
          <a:noFill/>
          <a:ln w="9525">
            <a:noFill/>
            <a:miter lim="800000"/>
            <a:headEnd/>
            <a:tailEnd/>
          </a:ln>
          <a:effectLst/>
        </p:spPr>
      </p:pic>
      <p:sp>
        <p:nvSpPr>
          <p:cNvPr id="4" name="Rectangle 3"/>
          <p:cNvSpPr/>
          <p:nvPr/>
        </p:nvSpPr>
        <p:spPr>
          <a:xfrm>
            <a:off x="2286000" y="381001"/>
            <a:ext cx="6858000" cy="6001643"/>
          </a:xfrm>
          <a:prstGeom prst="rect">
            <a:avLst/>
          </a:prstGeom>
        </p:spPr>
        <p:txBody>
          <a:bodyPr wrap="square" lIns="91440" tIns="45720" rIns="91440" bIns="45720">
            <a:spAutoFit/>
          </a:bodyPr>
          <a:lstStyle/>
          <a:p>
            <a:r>
              <a:rPr lang="en-US" sz="1600" dirty="0" smtClean="0"/>
              <a:t>The elder of two daughters born to a Jewish father and a Catholic mother, Helene was raised as a Catholic in Vienna. Her father died in action during World War I when Helene was just 5 years old, and her mother remarried when Helene was 15. Known affectionately as </a:t>
            </a:r>
            <a:r>
              <a:rPr lang="en-US" sz="1600" dirty="0" err="1" smtClean="0"/>
              <a:t>Helly</a:t>
            </a:r>
            <a:r>
              <a:rPr lang="en-US" sz="1600" dirty="0" smtClean="0"/>
              <a:t>, Helene loved to swim and go to the opera. After finishing her secondary education she entered law school. </a:t>
            </a:r>
          </a:p>
          <a:p>
            <a:endParaRPr lang="en-US" sz="1600" dirty="0" smtClean="0"/>
          </a:p>
          <a:p>
            <a:r>
              <a:rPr lang="en-US" sz="1600" dirty="0" smtClean="0"/>
              <a:t>1933-39: At 19 Helene first showed signs of mental illness. Her condition worsened during 1934, and by 1935 she had to give up her law studies and her job as a legal secretary. After losing her trusted fox terrier, </a:t>
            </a:r>
            <a:r>
              <a:rPr lang="en-US" sz="1600" dirty="0" err="1" smtClean="0"/>
              <a:t>Lydi</a:t>
            </a:r>
            <a:r>
              <a:rPr lang="en-US" sz="1600" dirty="0" smtClean="0"/>
              <a:t>, she suffered a major breakdown. She was diagnosed as schizophrenic, and was placed in Vienna's </a:t>
            </a:r>
            <a:r>
              <a:rPr lang="en-US" sz="1600" dirty="0" err="1" smtClean="0"/>
              <a:t>Steinhof</a:t>
            </a:r>
            <a:r>
              <a:rPr lang="en-US" sz="1600" dirty="0" smtClean="0"/>
              <a:t> Psychiatric Hospital. Two years later, in March 1938, the Germans annexed Austria to Germany. </a:t>
            </a:r>
          </a:p>
          <a:p>
            <a:endParaRPr lang="en-US" sz="1600" dirty="0" smtClean="0"/>
          </a:p>
          <a:p>
            <a:r>
              <a:rPr lang="en-US" sz="1600" dirty="0" smtClean="0"/>
              <a:t>1940: Helene was confined in </a:t>
            </a:r>
            <a:r>
              <a:rPr lang="en-US" sz="1600" dirty="0" err="1" smtClean="0"/>
              <a:t>Steinhof</a:t>
            </a:r>
            <a:r>
              <a:rPr lang="en-US" sz="1600" dirty="0" smtClean="0"/>
              <a:t> and was not allowed home even though her condition had improved. Her parents were led to believe that she would soon be released. Instead, Helene's mother was informed in August that Helene had been transferred to a hospital in </a:t>
            </a:r>
            <a:r>
              <a:rPr lang="en-US" sz="1600" dirty="0" err="1" smtClean="0"/>
              <a:t>Niedernhart</a:t>
            </a:r>
            <a:r>
              <a:rPr lang="en-US" sz="1600" dirty="0" smtClean="0"/>
              <a:t>, just across the border in Bavaria. In fact, Helene was transferred to a converted prison in Brandenburg, Germany, where she was undressed, subjected to a physical examination, and then led into a shower room. </a:t>
            </a:r>
          </a:p>
          <a:p>
            <a:endParaRPr lang="en-US" sz="1600" dirty="0" smtClean="0"/>
          </a:p>
          <a:p>
            <a:r>
              <a:rPr lang="en-US" sz="1600" dirty="0" smtClean="0"/>
              <a:t>Helene was one of 9,772 persons gassed that year in the Brandenburg "Euthanasia" center. She was officially listed as dying in her room of "acute schizophrenic excitement." </a:t>
            </a: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1"/>
            <a:ext cx="2590800" cy="923330"/>
          </a:xfrm>
          <a:prstGeom prst="rect">
            <a:avLst/>
          </a:prstGeom>
        </p:spPr>
        <p:txBody>
          <a:bodyPr wrap="square" lIns="91440" tIns="45720" rIns="91440" bIns="45720">
            <a:spAutoFit/>
          </a:bodyPr>
          <a:lstStyle/>
          <a:p>
            <a:r>
              <a:rPr lang="en-US" b="1" dirty="0" err="1" smtClean="0"/>
              <a:t>Smiljka</a:t>
            </a:r>
            <a:r>
              <a:rPr lang="en-US" b="1" dirty="0" smtClean="0"/>
              <a:t> </a:t>
            </a:r>
            <a:r>
              <a:rPr lang="en-US" b="1" dirty="0" err="1" smtClean="0"/>
              <a:t>Ljoljic</a:t>
            </a:r>
            <a:r>
              <a:rPr lang="en-US" b="1" dirty="0" smtClean="0"/>
              <a:t> </a:t>
            </a:r>
            <a:r>
              <a:rPr lang="en-US" b="1" dirty="0" err="1" smtClean="0"/>
              <a:t>Visnjevac</a:t>
            </a:r>
            <a:endParaRPr lang="en-US" b="1" dirty="0" smtClean="0"/>
          </a:p>
          <a:p>
            <a:r>
              <a:rPr lang="en-US" dirty="0" smtClean="0"/>
              <a:t>Born: </a:t>
            </a:r>
            <a:r>
              <a:rPr lang="en-US" dirty="0" err="1" smtClean="0"/>
              <a:t>Mostar</a:t>
            </a:r>
            <a:r>
              <a:rPr lang="en-US" dirty="0" smtClean="0"/>
              <a:t>, Yugoslavia</a:t>
            </a:r>
            <a:br>
              <a:rPr lang="en-US" dirty="0" smtClean="0"/>
            </a:br>
            <a:r>
              <a:rPr lang="en-US" dirty="0" smtClean="0"/>
              <a:t>1905</a:t>
            </a:r>
            <a:endParaRPr lang="en-US" dirty="0"/>
          </a:p>
        </p:txBody>
      </p:sp>
      <p:pic>
        <p:nvPicPr>
          <p:cNvPr id="31746" name="Picture 2"/>
          <p:cNvPicPr>
            <a:picLocks noChangeAspect="1" noChangeArrowheads="1"/>
          </p:cNvPicPr>
          <p:nvPr/>
        </p:nvPicPr>
        <p:blipFill>
          <a:blip r:embed="rId2"/>
          <a:srcRect/>
          <a:stretch>
            <a:fillRect/>
          </a:stretch>
        </p:blipFill>
        <p:spPr bwMode="auto">
          <a:xfrm>
            <a:off x="304801" y="1676400"/>
            <a:ext cx="1876426" cy="2665068"/>
          </a:xfrm>
          <a:prstGeom prst="rect">
            <a:avLst/>
          </a:prstGeom>
          <a:noFill/>
          <a:ln w="9525">
            <a:noFill/>
            <a:miter lim="800000"/>
            <a:headEnd/>
            <a:tailEnd/>
          </a:ln>
          <a:effectLst/>
        </p:spPr>
      </p:pic>
      <p:sp>
        <p:nvSpPr>
          <p:cNvPr id="4" name="Rectangle 3"/>
          <p:cNvSpPr/>
          <p:nvPr/>
        </p:nvSpPr>
        <p:spPr>
          <a:xfrm>
            <a:off x="2362200" y="304801"/>
            <a:ext cx="6781800" cy="5755422"/>
          </a:xfrm>
          <a:prstGeom prst="rect">
            <a:avLst/>
          </a:prstGeom>
        </p:spPr>
        <p:txBody>
          <a:bodyPr wrap="square" lIns="91440" tIns="45720" rIns="91440" bIns="45720">
            <a:spAutoFit/>
          </a:bodyPr>
          <a:lstStyle/>
          <a:p>
            <a:r>
              <a:rPr lang="en-US" sz="1600" dirty="0" err="1" smtClean="0"/>
              <a:t>Smiljka</a:t>
            </a:r>
            <a:r>
              <a:rPr lang="en-US" sz="1600" dirty="0" smtClean="0"/>
              <a:t> was one of three daughters born to Serbian Orthodox parents in the town of </a:t>
            </a:r>
            <a:r>
              <a:rPr lang="en-US" sz="1600" dirty="0" err="1" smtClean="0"/>
              <a:t>Mostar</a:t>
            </a:r>
            <a:r>
              <a:rPr lang="en-US" sz="1600" dirty="0" smtClean="0"/>
              <a:t> in the central Yugoslav region of Herzegovina. </a:t>
            </a:r>
            <a:r>
              <a:rPr lang="en-US" sz="1600" dirty="0" err="1" smtClean="0"/>
              <a:t>Smiljka's</a:t>
            </a:r>
            <a:r>
              <a:rPr lang="en-US" sz="1600" dirty="0" smtClean="0"/>
              <a:t> mother died when </a:t>
            </a:r>
            <a:r>
              <a:rPr lang="en-US" sz="1600" dirty="0" err="1" smtClean="0"/>
              <a:t>Smiljka</a:t>
            </a:r>
            <a:r>
              <a:rPr lang="en-US" sz="1600" dirty="0" smtClean="0"/>
              <a:t> was 3, and the three girls were raised by their father. A tomboy in her youth, at 17 </a:t>
            </a:r>
            <a:r>
              <a:rPr lang="en-US" sz="1600" dirty="0" err="1" smtClean="0"/>
              <a:t>Smiljka</a:t>
            </a:r>
            <a:r>
              <a:rPr lang="en-US" sz="1600" dirty="0" smtClean="0"/>
              <a:t> won the Miss </a:t>
            </a:r>
            <a:r>
              <a:rPr lang="en-US" sz="1600" dirty="0" err="1" smtClean="0"/>
              <a:t>Makarska</a:t>
            </a:r>
            <a:r>
              <a:rPr lang="en-US" sz="1600" dirty="0" smtClean="0"/>
              <a:t> Riviera beauty pageant and left for Germany to become a fashion model.</a:t>
            </a:r>
          </a:p>
          <a:p>
            <a:endParaRPr lang="en-US" sz="1600" dirty="0" smtClean="0"/>
          </a:p>
          <a:p>
            <a:r>
              <a:rPr lang="en-US" sz="1600" dirty="0" smtClean="0"/>
              <a:t>1933-39: </a:t>
            </a:r>
            <a:r>
              <a:rPr lang="en-US" sz="1600" dirty="0" err="1" smtClean="0"/>
              <a:t>Smiljka</a:t>
            </a:r>
            <a:r>
              <a:rPr lang="en-US" sz="1600" dirty="0" smtClean="0"/>
              <a:t> had a successful modeling career in Berlin. With her tall, slim figure, high cheekbones, and almond-shaped, grey-blue eyes, she was noted for her resemblance to Greta </a:t>
            </a:r>
            <a:r>
              <a:rPr lang="en-US" sz="1600" dirty="0" err="1" smtClean="0"/>
              <a:t>Garbo</a:t>
            </a:r>
            <a:r>
              <a:rPr lang="en-US" sz="1600" dirty="0" smtClean="0"/>
              <a:t>. </a:t>
            </a:r>
            <a:r>
              <a:rPr lang="en-US" sz="1600" dirty="0" err="1" smtClean="0"/>
              <a:t>Smiljka</a:t>
            </a:r>
            <a:r>
              <a:rPr lang="en-US" sz="1600" dirty="0" smtClean="0"/>
              <a:t> was anti-fascist and left Germany after Hitler came to power. When war broke out in Europe in September 1939, </a:t>
            </a:r>
            <a:r>
              <a:rPr lang="en-US" sz="1600" dirty="0" err="1" smtClean="0"/>
              <a:t>Smiljka</a:t>
            </a:r>
            <a:r>
              <a:rPr lang="en-US" sz="1600" dirty="0" smtClean="0"/>
              <a:t> was living in the Yugoslav capital of Belgrade with her husband, </a:t>
            </a:r>
            <a:r>
              <a:rPr lang="en-US" sz="1600" dirty="0" err="1" smtClean="0"/>
              <a:t>Tihomir</a:t>
            </a:r>
            <a:r>
              <a:rPr lang="en-US" sz="1600" dirty="0" smtClean="0"/>
              <a:t> </a:t>
            </a:r>
            <a:r>
              <a:rPr lang="en-US" sz="1600" dirty="0" err="1" smtClean="0"/>
              <a:t>Visnjevac</a:t>
            </a:r>
            <a:r>
              <a:rPr lang="en-US" sz="1600" dirty="0" smtClean="0"/>
              <a:t>, and their young son.</a:t>
            </a:r>
          </a:p>
          <a:p>
            <a:endParaRPr lang="en-US" sz="1600" dirty="0" smtClean="0"/>
          </a:p>
          <a:p>
            <a:r>
              <a:rPr lang="en-US" sz="1600" dirty="0" smtClean="0"/>
              <a:t>1940-41: Like many in Belgrade, </a:t>
            </a:r>
            <a:r>
              <a:rPr lang="en-US" sz="1600" dirty="0" err="1" smtClean="0"/>
              <a:t>Smiljka</a:t>
            </a:r>
            <a:r>
              <a:rPr lang="en-US" sz="1600" dirty="0" smtClean="0"/>
              <a:t> was openly anti-fascist. On March 27, 1941, a new anti-fascist government took power in Yugoslavia. In reaction, Germany launched a surprise bombing attack on Belgrade on Palm Sunday, April 6, 1941. Six days later, German troops occupied the city. Together with her husband, </a:t>
            </a:r>
            <a:r>
              <a:rPr lang="en-US" sz="1600" dirty="0" err="1" smtClean="0"/>
              <a:t>Smiljka</a:t>
            </a:r>
            <a:r>
              <a:rPr lang="en-US" sz="1600" dirty="0" smtClean="0"/>
              <a:t>, who was known to the Germans for her anti-fascist views during her days in Weimar Germany, was rounded up by the Gestapo. For more than two weeks, </a:t>
            </a:r>
            <a:r>
              <a:rPr lang="en-US" sz="1600" dirty="0" err="1" smtClean="0"/>
              <a:t>Smiljka</a:t>
            </a:r>
            <a:r>
              <a:rPr lang="en-US" sz="1600" dirty="0" smtClean="0"/>
              <a:t> and her husband were beaten and tortured.</a:t>
            </a:r>
          </a:p>
          <a:p>
            <a:endParaRPr lang="en-US" sz="1600" dirty="0" smtClean="0"/>
          </a:p>
          <a:p>
            <a:r>
              <a:rPr lang="en-US" sz="1600" dirty="0" err="1" smtClean="0"/>
              <a:t>Smiljka</a:t>
            </a:r>
            <a:r>
              <a:rPr lang="en-US" sz="1600" dirty="0" smtClean="0"/>
              <a:t> was shot by a German firing squad in the </a:t>
            </a:r>
            <a:r>
              <a:rPr lang="en-US" sz="1600" dirty="0" err="1" smtClean="0"/>
              <a:t>Banjica</a:t>
            </a:r>
            <a:r>
              <a:rPr lang="en-US" sz="1600" dirty="0" smtClean="0"/>
              <a:t> concentration camp in early May 1941. She was 35 years old.</a:t>
            </a: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533401"/>
            <a:ext cx="3124200" cy="923330"/>
          </a:xfrm>
          <a:prstGeom prst="rect">
            <a:avLst/>
          </a:prstGeom>
        </p:spPr>
        <p:txBody>
          <a:bodyPr wrap="square" lIns="91440" tIns="45720" rIns="91440" bIns="45720">
            <a:spAutoFit/>
          </a:bodyPr>
          <a:lstStyle/>
          <a:p>
            <a:r>
              <a:rPr lang="en-US" b="1" dirty="0" smtClean="0"/>
              <a:t>Friedrich-Paul von </a:t>
            </a:r>
            <a:r>
              <a:rPr lang="en-US" b="1" dirty="0" err="1" smtClean="0"/>
              <a:t>Groszheim</a:t>
            </a:r>
            <a:endParaRPr lang="en-US" b="1" dirty="0" smtClean="0"/>
          </a:p>
          <a:p>
            <a:r>
              <a:rPr lang="en-US" dirty="0" smtClean="0"/>
              <a:t>Born: </a:t>
            </a:r>
            <a:r>
              <a:rPr lang="en-US" dirty="0" err="1" smtClean="0"/>
              <a:t>Luebeck</a:t>
            </a:r>
            <a:r>
              <a:rPr lang="en-US" dirty="0" smtClean="0"/>
              <a:t>, Germany</a:t>
            </a:r>
            <a:br>
              <a:rPr lang="en-US" dirty="0" smtClean="0"/>
            </a:br>
            <a:r>
              <a:rPr lang="en-US" dirty="0" smtClean="0"/>
              <a:t>April 27, 1906</a:t>
            </a:r>
            <a:endParaRPr lang="en-US" dirty="0"/>
          </a:p>
        </p:txBody>
      </p:sp>
      <p:pic>
        <p:nvPicPr>
          <p:cNvPr id="32775" name="Picture 7"/>
          <p:cNvPicPr>
            <a:picLocks noChangeAspect="1" noChangeArrowheads="1"/>
          </p:cNvPicPr>
          <p:nvPr/>
        </p:nvPicPr>
        <p:blipFill>
          <a:blip r:embed="rId2"/>
          <a:srcRect/>
          <a:stretch>
            <a:fillRect/>
          </a:stretch>
        </p:blipFill>
        <p:spPr bwMode="auto">
          <a:xfrm>
            <a:off x="457201" y="1752601"/>
            <a:ext cx="1985962" cy="2454698"/>
          </a:xfrm>
          <a:prstGeom prst="rect">
            <a:avLst/>
          </a:prstGeom>
          <a:noFill/>
          <a:ln w="9525">
            <a:noFill/>
            <a:miter lim="800000"/>
            <a:headEnd/>
            <a:tailEnd/>
          </a:ln>
          <a:effectLst/>
        </p:spPr>
      </p:pic>
      <p:sp>
        <p:nvSpPr>
          <p:cNvPr id="11" name="Rectangle 10"/>
          <p:cNvSpPr/>
          <p:nvPr/>
        </p:nvSpPr>
        <p:spPr>
          <a:xfrm>
            <a:off x="2895600" y="685801"/>
            <a:ext cx="6248400" cy="5016758"/>
          </a:xfrm>
          <a:prstGeom prst="rect">
            <a:avLst/>
          </a:prstGeom>
        </p:spPr>
        <p:txBody>
          <a:bodyPr wrap="square" lIns="91440" tIns="45720" rIns="91440" bIns="45720">
            <a:spAutoFit/>
          </a:bodyPr>
          <a:lstStyle/>
          <a:p>
            <a:r>
              <a:rPr lang="en-US" sz="1600" dirty="0" smtClean="0"/>
              <a:t>Friedrich-Paul was born in the old trading city of </a:t>
            </a:r>
            <a:r>
              <a:rPr lang="en-US" sz="1600" dirty="0" err="1" smtClean="0"/>
              <a:t>Luebeck</a:t>
            </a:r>
            <a:r>
              <a:rPr lang="en-US" sz="1600" dirty="0" smtClean="0"/>
              <a:t> in northern Germany. He was 11 when his father was killed in World War I. After his mother died, he and his sister Ina were raised by two elderly aunts. After graduating from school, Friedrich-Paul trained to be a merchant. </a:t>
            </a:r>
          </a:p>
          <a:p>
            <a:endParaRPr lang="en-US" sz="1600" dirty="0" smtClean="0"/>
          </a:p>
          <a:p>
            <a:r>
              <a:rPr lang="en-US" sz="1600" dirty="0" smtClean="0"/>
              <a:t>1933-39: In January 1937 the SS arrested 230 men in </a:t>
            </a:r>
            <a:r>
              <a:rPr lang="en-US" sz="1600" dirty="0" err="1" smtClean="0"/>
              <a:t>Luebeck</a:t>
            </a:r>
            <a:r>
              <a:rPr lang="en-US" sz="1600" dirty="0" smtClean="0"/>
              <a:t> under the Nazi-revised criminal code's paragraph 175, which outlawed homosexuality, and I was imprisoned for 10 months. The Nazis had been using paragraph 175 as grounds for making mass arrests of homosexuals. In 1938 I was re-arrested, humiliated, and tortured. The Nazis finally released me, but only on the condition that I agree to be castrated. I submitted to the operation. </a:t>
            </a:r>
          </a:p>
          <a:p>
            <a:endParaRPr lang="en-US" sz="1600" dirty="0" smtClean="0"/>
          </a:p>
          <a:p>
            <a:r>
              <a:rPr lang="en-US" sz="1600" dirty="0" smtClean="0"/>
              <a:t>1940-44: Because of the nature of my operation, I was rejected as "physically unfit" when I came up for military service in 1940. In 1943 I was arrested again, this time for being a monarchist, a supporter of the former Kaiser Wilhelm II. The Nazis imprisoned me as a political prisoner in an annex of the </a:t>
            </a:r>
            <a:r>
              <a:rPr lang="en-US" sz="1600" dirty="0" err="1" smtClean="0"/>
              <a:t>Neuengamme</a:t>
            </a:r>
            <a:r>
              <a:rPr lang="en-US" sz="1600" dirty="0" smtClean="0"/>
              <a:t> concentration camp at </a:t>
            </a:r>
            <a:r>
              <a:rPr lang="en-US" sz="1600" dirty="0" err="1" smtClean="0"/>
              <a:t>Luebeck</a:t>
            </a:r>
            <a:r>
              <a:rPr lang="en-US" sz="1600" dirty="0" smtClean="0"/>
              <a:t>. </a:t>
            </a:r>
          </a:p>
          <a:p>
            <a:endParaRPr lang="en-US" sz="1600" dirty="0" smtClean="0"/>
          </a:p>
          <a:p>
            <a:r>
              <a:rPr lang="en-US" sz="1600" dirty="0" smtClean="0"/>
              <a:t>After the war, Friedrich-Paul settled in Hamburg. </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Wilma &#10;Schlesinger Mahrer"/>
          <p:cNvPicPr>
            <a:picLocks noChangeAspect="1" noChangeArrowheads="1"/>
          </p:cNvPicPr>
          <p:nvPr/>
        </p:nvPicPr>
        <p:blipFill>
          <a:blip r:embed="rId2"/>
          <a:srcRect/>
          <a:stretch>
            <a:fillRect/>
          </a:stretch>
        </p:blipFill>
        <p:spPr bwMode="auto">
          <a:xfrm>
            <a:off x="533400" y="1371601"/>
            <a:ext cx="1905000" cy="2747066"/>
          </a:xfrm>
          <a:prstGeom prst="rect">
            <a:avLst/>
          </a:prstGeom>
          <a:noFill/>
        </p:spPr>
      </p:pic>
      <p:sp>
        <p:nvSpPr>
          <p:cNvPr id="7" name="Rectangle 6"/>
          <p:cNvSpPr/>
          <p:nvPr/>
        </p:nvSpPr>
        <p:spPr>
          <a:xfrm>
            <a:off x="0" y="304801"/>
            <a:ext cx="3048000" cy="923330"/>
          </a:xfrm>
          <a:prstGeom prst="rect">
            <a:avLst/>
          </a:prstGeom>
        </p:spPr>
        <p:txBody>
          <a:bodyPr wrap="square" lIns="91440" tIns="45720" rIns="91440" bIns="45720">
            <a:spAutoFit/>
          </a:bodyPr>
          <a:lstStyle/>
          <a:p>
            <a:r>
              <a:rPr lang="en-US" b="1" dirty="0" smtClean="0"/>
              <a:t>Wilma Schlesinger </a:t>
            </a:r>
            <a:r>
              <a:rPr lang="en-US" b="1" dirty="0" err="1" smtClean="0"/>
              <a:t>Mahrer</a:t>
            </a:r>
            <a:endParaRPr lang="en-US" b="1" dirty="0" smtClean="0"/>
          </a:p>
          <a:p>
            <a:r>
              <a:rPr lang="en-US" dirty="0" smtClean="0"/>
              <a:t>Born: </a:t>
            </a:r>
            <a:r>
              <a:rPr lang="en-US" dirty="0" err="1" smtClean="0"/>
              <a:t>Zolyom</a:t>
            </a:r>
            <a:r>
              <a:rPr lang="en-US" dirty="0" smtClean="0"/>
              <a:t>, Czechoslovakia</a:t>
            </a:r>
            <a:br>
              <a:rPr lang="en-US" dirty="0" smtClean="0"/>
            </a:br>
            <a:r>
              <a:rPr lang="en-US" dirty="0" smtClean="0"/>
              <a:t>December 19, 1876</a:t>
            </a:r>
            <a:endParaRPr lang="en-US" dirty="0"/>
          </a:p>
        </p:txBody>
      </p:sp>
      <p:sp>
        <p:nvSpPr>
          <p:cNvPr id="8" name="Rectangle 7"/>
          <p:cNvSpPr/>
          <p:nvPr/>
        </p:nvSpPr>
        <p:spPr>
          <a:xfrm>
            <a:off x="2895600" y="381001"/>
            <a:ext cx="6248400" cy="6001643"/>
          </a:xfrm>
          <a:prstGeom prst="rect">
            <a:avLst/>
          </a:prstGeom>
        </p:spPr>
        <p:txBody>
          <a:bodyPr wrap="square" lIns="91440" tIns="45720" rIns="91440" bIns="45720">
            <a:spAutoFit/>
          </a:bodyPr>
          <a:lstStyle/>
          <a:p>
            <a:r>
              <a:rPr lang="en-US" sz="1600" dirty="0" smtClean="0"/>
              <a:t>Wilma was the oldest of two daughters born to German-speaking Jewish parents. She married </a:t>
            </a:r>
            <a:r>
              <a:rPr lang="en-US" sz="1600" dirty="0" err="1" smtClean="0"/>
              <a:t>Gyula</a:t>
            </a:r>
            <a:r>
              <a:rPr lang="en-US" sz="1600" dirty="0" smtClean="0"/>
              <a:t> </a:t>
            </a:r>
            <a:r>
              <a:rPr lang="en-US" sz="1600" dirty="0" err="1" smtClean="0"/>
              <a:t>Mahrer</a:t>
            </a:r>
            <a:r>
              <a:rPr lang="en-US" sz="1600" dirty="0" smtClean="0"/>
              <a:t>, a Hungarian Jew who had fought in the Hungarian army during World War I. The couple lived in the Hungarian capital of Budapest, where they raised two daughters. The </a:t>
            </a:r>
            <a:r>
              <a:rPr lang="en-US" sz="1600" dirty="0" err="1" smtClean="0"/>
              <a:t>Mahrers</a:t>
            </a:r>
            <a:r>
              <a:rPr lang="en-US" sz="1600" dirty="0" smtClean="0"/>
              <a:t> lived near their eldest daughter, </a:t>
            </a:r>
            <a:r>
              <a:rPr lang="en-US" sz="1600" dirty="0" err="1" smtClean="0"/>
              <a:t>Kornelia</a:t>
            </a:r>
            <a:r>
              <a:rPr lang="en-US" sz="1600" dirty="0" smtClean="0"/>
              <a:t>, who had married in 1928. </a:t>
            </a:r>
          </a:p>
          <a:p>
            <a:endParaRPr lang="en-US" sz="1600" dirty="0" smtClean="0"/>
          </a:p>
          <a:p>
            <a:r>
              <a:rPr lang="en-US" sz="1600" dirty="0" smtClean="0"/>
              <a:t>1933-39: Wilma's first grandchild, Maria, was born on Wilma's 55th birthday. By 1936 Wilma had five grandchildren, three of whom lived in Budapest with her daughter </a:t>
            </a:r>
            <a:r>
              <a:rPr lang="en-US" sz="1600" dirty="0" err="1" smtClean="0"/>
              <a:t>Kornelia</a:t>
            </a:r>
            <a:r>
              <a:rPr lang="en-US" sz="1600" dirty="0" smtClean="0"/>
              <a:t> and son-in-law, </a:t>
            </a:r>
            <a:r>
              <a:rPr lang="en-US" sz="1600" dirty="0" err="1" smtClean="0"/>
              <a:t>Miksa</a:t>
            </a:r>
            <a:r>
              <a:rPr lang="en-US" sz="1600" dirty="0" smtClean="0"/>
              <a:t>. In May 1939 the Hungarian government enacted a law that defined Jews as an alien people and limited their rights.</a:t>
            </a:r>
          </a:p>
          <a:p>
            <a:r>
              <a:rPr lang="en-US" sz="1600" dirty="0" smtClean="0"/>
              <a:t> </a:t>
            </a:r>
          </a:p>
          <a:p>
            <a:r>
              <a:rPr lang="en-US" sz="1600" dirty="0" smtClean="0"/>
              <a:t>1940-44: In 1940 Wilma's son-in-law, </a:t>
            </a:r>
            <a:r>
              <a:rPr lang="en-US" sz="1600" dirty="0" err="1" smtClean="0"/>
              <a:t>Miksa</a:t>
            </a:r>
            <a:r>
              <a:rPr lang="en-US" sz="1600" dirty="0" smtClean="0"/>
              <a:t>, was conscripted into the Hungarian army's labor service. Two years later, he was forced to give up his business to a Christian. In March 1944 Germany occupied Hungary. That summer, Jews were moved into houses marked by an identifying Jewish star. Many Jews were rounded up and killed. When Wilma's husband died of illness that year, his family envied him. After </a:t>
            </a:r>
            <a:r>
              <a:rPr lang="en-US" sz="1600" dirty="0" err="1" smtClean="0"/>
              <a:t>Kornelia</a:t>
            </a:r>
            <a:r>
              <a:rPr lang="en-US" sz="1600" dirty="0" smtClean="0"/>
              <a:t> and </a:t>
            </a:r>
            <a:r>
              <a:rPr lang="en-US" sz="1600" dirty="0" err="1" smtClean="0"/>
              <a:t>Miksa</a:t>
            </a:r>
            <a:r>
              <a:rPr lang="en-US" sz="1600" dirty="0" smtClean="0"/>
              <a:t> were deported to Germany, Wilma found Christians to take care of her three orphaned grandchildren. </a:t>
            </a:r>
          </a:p>
          <a:p>
            <a:endParaRPr lang="en-US" sz="1600" dirty="0" smtClean="0"/>
          </a:p>
          <a:p>
            <a:r>
              <a:rPr lang="en-US" sz="1600" dirty="0" smtClean="0"/>
              <a:t>On January 18, 1945, Wilma and her grandchildren were liberated in Budapest by Soviet troops. She remained in Budapest after the war. </a:t>
            </a:r>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1"/>
            <a:ext cx="2286000" cy="923330"/>
          </a:xfrm>
          <a:prstGeom prst="rect">
            <a:avLst/>
          </a:prstGeom>
        </p:spPr>
        <p:txBody>
          <a:bodyPr wrap="square" lIns="91440" tIns="45720" rIns="91440" bIns="45720">
            <a:spAutoFit/>
          </a:bodyPr>
          <a:lstStyle/>
          <a:p>
            <a:r>
              <a:rPr lang="nn-NO" b="1" dirty="0" smtClean="0"/>
              <a:t>Isadore Frenkiel</a:t>
            </a:r>
          </a:p>
          <a:p>
            <a:r>
              <a:rPr lang="nn-NO" dirty="0" smtClean="0"/>
              <a:t>Born: Gabin, Poland</a:t>
            </a:r>
            <a:br>
              <a:rPr lang="nn-NO" dirty="0" smtClean="0"/>
            </a:br>
            <a:r>
              <a:rPr lang="nn-NO" dirty="0" smtClean="0"/>
              <a:t>ca. 1898</a:t>
            </a:r>
            <a:endParaRPr lang="nn-NO" dirty="0"/>
          </a:p>
        </p:txBody>
      </p:sp>
      <p:pic>
        <p:nvPicPr>
          <p:cNvPr id="33794" name="Picture 2"/>
          <p:cNvPicPr>
            <a:picLocks noChangeAspect="1" noChangeArrowheads="1"/>
          </p:cNvPicPr>
          <p:nvPr/>
        </p:nvPicPr>
        <p:blipFill>
          <a:blip r:embed="rId2"/>
          <a:srcRect/>
          <a:stretch>
            <a:fillRect/>
          </a:stretch>
        </p:blipFill>
        <p:spPr bwMode="auto">
          <a:xfrm>
            <a:off x="152400" y="1676400"/>
            <a:ext cx="2162608" cy="2624140"/>
          </a:xfrm>
          <a:prstGeom prst="rect">
            <a:avLst/>
          </a:prstGeom>
          <a:noFill/>
          <a:ln w="9525">
            <a:noFill/>
            <a:miter lim="800000"/>
            <a:headEnd/>
            <a:tailEnd/>
          </a:ln>
          <a:effectLst/>
        </p:spPr>
      </p:pic>
      <p:sp>
        <p:nvSpPr>
          <p:cNvPr id="4" name="Rectangle 3"/>
          <p:cNvSpPr/>
          <p:nvPr/>
        </p:nvSpPr>
        <p:spPr>
          <a:xfrm>
            <a:off x="2286000" y="304801"/>
            <a:ext cx="6858000" cy="6001643"/>
          </a:xfrm>
          <a:prstGeom prst="rect">
            <a:avLst/>
          </a:prstGeom>
        </p:spPr>
        <p:txBody>
          <a:bodyPr wrap="square" lIns="91440" tIns="45720" rIns="91440" bIns="45720">
            <a:spAutoFit/>
          </a:bodyPr>
          <a:lstStyle/>
          <a:p>
            <a:r>
              <a:rPr lang="en-US" sz="1600" dirty="0" err="1" smtClean="0"/>
              <a:t>Isadore</a:t>
            </a:r>
            <a:r>
              <a:rPr lang="en-US" sz="1600" dirty="0" smtClean="0"/>
              <a:t> and his wife, </a:t>
            </a:r>
            <a:r>
              <a:rPr lang="en-US" sz="1600" dirty="0" err="1" smtClean="0"/>
              <a:t>Sossia</a:t>
            </a:r>
            <a:r>
              <a:rPr lang="en-US" sz="1600" dirty="0" smtClean="0"/>
              <a:t>, had seven sons. The </a:t>
            </a:r>
            <a:r>
              <a:rPr lang="en-US" sz="1600" dirty="0" err="1" smtClean="0"/>
              <a:t>Frenkiels</a:t>
            </a:r>
            <a:r>
              <a:rPr lang="en-US" sz="1600" dirty="0" smtClean="0"/>
              <a:t>, a religious Jewish family, lived in a one-room apartment in a town near Warsaw called </a:t>
            </a:r>
            <a:r>
              <a:rPr lang="en-US" sz="1600" dirty="0" err="1" smtClean="0"/>
              <a:t>Gabin</a:t>
            </a:r>
            <a:r>
              <a:rPr lang="en-US" sz="1600" dirty="0" smtClean="0"/>
              <a:t>. Like most Jewish families in </a:t>
            </a:r>
            <a:r>
              <a:rPr lang="en-US" sz="1600" dirty="0" err="1" smtClean="0"/>
              <a:t>Gabin</a:t>
            </a:r>
            <a:r>
              <a:rPr lang="en-US" sz="1600" dirty="0" smtClean="0"/>
              <a:t>, they lived in the town's center, near the synagogue. </a:t>
            </a:r>
            <a:r>
              <a:rPr lang="en-US" sz="1600" dirty="0" err="1" smtClean="0"/>
              <a:t>Isadore</a:t>
            </a:r>
            <a:r>
              <a:rPr lang="en-US" sz="1600" dirty="0" smtClean="0"/>
              <a:t> was a self-employed cap maker, selling his caps at the town's weekly market. He also fashioned caps for the police and military. </a:t>
            </a:r>
          </a:p>
          <a:p>
            <a:endParaRPr lang="en-US" sz="1600" dirty="0" smtClean="0"/>
          </a:p>
          <a:p>
            <a:r>
              <a:rPr lang="en-US" sz="1600" dirty="0" smtClean="0"/>
              <a:t>1933-39: </a:t>
            </a:r>
            <a:r>
              <a:rPr lang="en-US" sz="1600" dirty="0" err="1" smtClean="0"/>
              <a:t>Isadore</a:t>
            </a:r>
            <a:r>
              <a:rPr lang="en-US" sz="1600" dirty="0" smtClean="0"/>
              <a:t> felt the pinch of the Depression, but although business was poor, he was able to provide for his family. Shortly after the Germans invaded Poland on September 1, 1939, they occupied </a:t>
            </a:r>
            <a:r>
              <a:rPr lang="en-US" sz="1600" dirty="0" err="1" smtClean="0"/>
              <a:t>Gabin</a:t>
            </a:r>
            <a:r>
              <a:rPr lang="en-US" sz="1600" dirty="0" smtClean="0"/>
              <a:t>. Ten people were shot in the street; others, such as doctors and teachers, were taken away. The Germans rounded up the Jewish men and held them in the marketplace while soldiers doused the synagogue with gasoline and set it on fire. </a:t>
            </a:r>
          </a:p>
          <a:p>
            <a:endParaRPr lang="en-US" sz="1600" dirty="0" smtClean="0"/>
          </a:p>
          <a:p>
            <a:r>
              <a:rPr lang="en-US" sz="1600" dirty="0" smtClean="0"/>
              <a:t>1940-42: In 1941 the </a:t>
            </a:r>
            <a:r>
              <a:rPr lang="en-US" sz="1600" dirty="0" err="1" smtClean="0"/>
              <a:t>Frenkiels</a:t>
            </a:r>
            <a:r>
              <a:rPr lang="en-US" sz="1600" dirty="0" smtClean="0"/>
              <a:t> heard rumors that the Germans were evacuating some towns and deporting the Jews to a death camp. A cousin visited the family after escaping from a transport and said the rumors were true. "They put you in trucks, gas you, then throw your body into a burning pit," he said. </a:t>
            </a:r>
            <a:r>
              <a:rPr lang="en-US" sz="1600" dirty="0" err="1" smtClean="0"/>
              <a:t>Isadore's</a:t>
            </a:r>
            <a:r>
              <a:rPr lang="en-US" sz="1600" dirty="0" smtClean="0"/>
              <a:t> 3-year-old son ran to his mother crying, "Will they burn me, too?" </a:t>
            </a:r>
            <a:r>
              <a:rPr lang="en-US" sz="1600" dirty="0" err="1" smtClean="0"/>
              <a:t>Isadore</a:t>
            </a:r>
            <a:r>
              <a:rPr lang="en-US" sz="1600" dirty="0" smtClean="0"/>
              <a:t> urged his cousin to tell the Jewish elders. He met with them, but they did not believe his story and told him to leave town. </a:t>
            </a:r>
          </a:p>
          <a:p>
            <a:endParaRPr lang="en-US" sz="1600" dirty="0" smtClean="0"/>
          </a:p>
          <a:p>
            <a:r>
              <a:rPr lang="en-US" sz="1600" dirty="0" smtClean="0"/>
              <a:t>In May 1942 </a:t>
            </a:r>
            <a:r>
              <a:rPr lang="en-US" sz="1600" dirty="0" err="1" smtClean="0"/>
              <a:t>Gabin's</a:t>
            </a:r>
            <a:r>
              <a:rPr lang="en-US" sz="1600" dirty="0" smtClean="0"/>
              <a:t> Jews were deported to the </a:t>
            </a:r>
            <a:r>
              <a:rPr lang="en-US" sz="1600" dirty="0" err="1" smtClean="0"/>
              <a:t>Chelmno</a:t>
            </a:r>
            <a:r>
              <a:rPr lang="en-US" sz="1600" dirty="0" smtClean="0"/>
              <a:t> death camp. </a:t>
            </a:r>
            <a:r>
              <a:rPr lang="en-US" sz="1600" dirty="0" err="1" smtClean="0"/>
              <a:t>Isadore</a:t>
            </a:r>
            <a:r>
              <a:rPr lang="en-US" sz="1600" dirty="0" smtClean="0"/>
              <a:t>, </a:t>
            </a:r>
            <a:r>
              <a:rPr lang="en-US" sz="1600" dirty="0" err="1" smtClean="0"/>
              <a:t>Sossia</a:t>
            </a:r>
            <a:r>
              <a:rPr lang="en-US" sz="1600" dirty="0" smtClean="0"/>
              <a:t> and four of their sons were placed in a sealed van and asphyxiated with exhaust fumes. </a:t>
            </a:r>
            <a:endParaRPr 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1"/>
            <a:ext cx="3505200" cy="923330"/>
          </a:xfrm>
          <a:prstGeom prst="rect">
            <a:avLst/>
          </a:prstGeom>
        </p:spPr>
        <p:txBody>
          <a:bodyPr wrap="square" lIns="91440" tIns="45720" rIns="91440" bIns="45720">
            <a:spAutoFit/>
          </a:bodyPr>
          <a:lstStyle/>
          <a:p>
            <a:r>
              <a:rPr lang="fr-FR" b="1" dirty="0" smtClean="0"/>
              <a:t>Nadine </a:t>
            </a:r>
            <a:r>
              <a:rPr lang="fr-FR" b="1" dirty="0" err="1" smtClean="0"/>
              <a:t>Schatz</a:t>
            </a:r>
            <a:endParaRPr lang="fr-FR" b="1" dirty="0" smtClean="0"/>
          </a:p>
          <a:p>
            <a:r>
              <a:rPr lang="fr-FR" dirty="0" smtClean="0"/>
              <a:t>Born: Boulogne-Billancourt, France</a:t>
            </a:r>
            <a:br>
              <a:rPr lang="fr-FR" dirty="0" smtClean="0"/>
            </a:br>
            <a:r>
              <a:rPr lang="fr-FR" dirty="0" err="1" smtClean="0"/>
              <a:t>September</a:t>
            </a:r>
            <a:r>
              <a:rPr lang="fr-FR" dirty="0" smtClean="0"/>
              <a:t> 10, 1930</a:t>
            </a:r>
            <a:endParaRPr lang="fr-FR" dirty="0"/>
          </a:p>
        </p:txBody>
      </p:sp>
      <p:pic>
        <p:nvPicPr>
          <p:cNvPr id="34818" name="Picture 2"/>
          <p:cNvPicPr>
            <a:picLocks noChangeAspect="1" noChangeArrowheads="1"/>
          </p:cNvPicPr>
          <p:nvPr/>
        </p:nvPicPr>
        <p:blipFill>
          <a:blip r:embed="rId2"/>
          <a:srcRect/>
          <a:stretch>
            <a:fillRect/>
          </a:stretch>
        </p:blipFill>
        <p:spPr bwMode="auto">
          <a:xfrm>
            <a:off x="228601" y="1752600"/>
            <a:ext cx="2243138" cy="2659528"/>
          </a:xfrm>
          <a:prstGeom prst="rect">
            <a:avLst/>
          </a:prstGeom>
          <a:noFill/>
          <a:ln w="9525">
            <a:noFill/>
            <a:miter lim="800000"/>
            <a:headEnd/>
            <a:tailEnd/>
          </a:ln>
          <a:effectLst/>
        </p:spPr>
      </p:pic>
      <p:sp>
        <p:nvSpPr>
          <p:cNvPr id="4" name="Rectangle 3"/>
          <p:cNvSpPr/>
          <p:nvPr/>
        </p:nvSpPr>
        <p:spPr>
          <a:xfrm>
            <a:off x="3429000" y="228601"/>
            <a:ext cx="5715000" cy="6001643"/>
          </a:xfrm>
          <a:prstGeom prst="rect">
            <a:avLst/>
          </a:prstGeom>
        </p:spPr>
        <p:txBody>
          <a:bodyPr wrap="square" lIns="91440" tIns="45720" rIns="91440" bIns="45720">
            <a:spAutoFit/>
          </a:bodyPr>
          <a:lstStyle/>
          <a:p>
            <a:r>
              <a:rPr lang="en-US" sz="1600" dirty="0" smtClean="0"/>
              <a:t>Nadine was the daughter of immigrant Jewish parents. Her Russian-born mother settled in France following the Russian Revolution of 1917. Nadine was born in Boulogne-Billancourt, a city on the outskirts of Paris known for its automobile factories. She was fluent in Russian and French. </a:t>
            </a:r>
          </a:p>
          <a:p>
            <a:endParaRPr lang="en-US" sz="1600" dirty="0" smtClean="0"/>
          </a:p>
          <a:p>
            <a:r>
              <a:rPr lang="en-US" sz="1600" dirty="0" smtClean="0"/>
              <a:t>1933-39: Nadine attended elementary school in Paris. Her mother, </a:t>
            </a:r>
            <a:r>
              <a:rPr lang="en-US" sz="1600" dirty="0" err="1" smtClean="0"/>
              <a:t>Ludmilla</a:t>
            </a:r>
            <a:r>
              <a:rPr lang="en-US" sz="1600" dirty="0" smtClean="0"/>
              <a:t>, taught piano, and her Russian grandmother, </a:t>
            </a:r>
            <a:r>
              <a:rPr lang="en-US" sz="1600" dirty="0" err="1" smtClean="0"/>
              <a:t>Rosalia</a:t>
            </a:r>
            <a:r>
              <a:rPr lang="en-US" sz="1600" dirty="0" smtClean="0"/>
              <a:t>, lived with them. After France declared war on Germany in September 1939, Nadine's mother moved the family to Saint-Marc-</a:t>
            </a:r>
            <a:r>
              <a:rPr lang="en-US" sz="1600" dirty="0" err="1" smtClean="0"/>
              <a:t>sur</a:t>
            </a:r>
            <a:r>
              <a:rPr lang="en-US" sz="1600" dirty="0" smtClean="0"/>
              <a:t>-</a:t>
            </a:r>
            <a:r>
              <a:rPr lang="en-US" sz="1600" dirty="0" err="1" smtClean="0"/>
              <a:t>Mer</a:t>
            </a:r>
            <a:r>
              <a:rPr lang="en-US" sz="1600" dirty="0" smtClean="0"/>
              <a:t>, a small village on the Brittany coast, hoping it would be safer. There, Nadine resumed her schooling.</a:t>
            </a:r>
          </a:p>
          <a:p>
            <a:r>
              <a:rPr lang="en-US" sz="1600" dirty="0" smtClean="0"/>
              <a:t> </a:t>
            </a:r>
          </a:p>
          <a:p>
            <a:r>
              <a:rPr lang="en-US" sz="1600" dirty="0" smtClean="0"/>
              <a:t>1940-42: Victorious German troops reached Saint-Marc-</a:t>
            </a:r>
            <a:r>
              <a:rPr lang="en-US" sz="1600" dirty="0" err="1" smtClean="0"/>
              <a:t>sur</a:t>
            </a:r>
            <a:r>
              <a:rPr lang="en-US" sz="1600" dirty="0" smtClean="0"/>
              <a:t>-</a:t>
            </a:r>
            <a:r>
              <a:rPr lang="en-US" sz="1600" dirty="0" err="1" smtClean="0"/>
              <a:t>Mer</a:t>
            </a:r>
            <a:r>
              <a:rPr lang="en-US" sz="1600" dirty="0" smtClean="0"/>
              <a:t> in June 1940. After France surrendered to Germany, the Germans remained in Brittany. Nadine and her mother moved to the nearby city of Nantes. But local French officials frequently cooperated with the occupying Germans to help enforce anti-Jewish laws. In 1942 Nadine and her mother were arrested by French police. Nadine was separated from her mother and deported to the Drancy transit camp east of Paris. </a:t>
            </a:r>
          </a:p>
          <a:p>
            <a:endParaRPr lang="en-US" sz="1600" dirty="0" smtClean="0"/>
          </a:p>
          <a:p>
            <a:r>
              <a:rPr lang="en-US" sz="1600" dirty="0" smtClean="0"/>
              <a:t>Twelve-year-old Nadine was deported to Auschwitz on September 23, 1942. She was gassed shortly after arriving. </a:t>
            </a:r>
            <a:endParaRPr 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1"/>
            <a:ext cx="2743200" cy="923330"/>
          </a:xfrm>
          <a:prstGeom prst="rect">
            <a:avLst/>
          </a:prstGeom>
        </p:spPr>
        <p:txBody>
          <a:bodyPr wrap="square" lIns="91440" tIns="45720" rIns="91440" bIns="45720">
            <a:spAutoFit/>
          </a:bodyPr>
          <a:lstStyle/>
          <a:p>
            <a:r>
              <a:rPr lang="en-US" b="1" dirty="0" err="1" smtClean="0"/>
              <a:t>Shulim</a:t>
            </a:r>
            <a:r>
              <a:rPr lang="en-US" b="1" dirty="0" smtClean="0"/>
              <a:t> </a:t>
            </a:r>
            <a:r>
              <a:rPr lang="en-US" b="1" dirty="0" err="1" smtClean="0"/>
              <a:t>Saleschutz</a:t>
            </a:r>
            <a:endParaRPr lang="en-US" b="1" dirty="0" smtClean="0"/>
          </a:p>
          <a:p>
            <a:r>
              <a:rPr lang="en-US" dirty="0" smtClean="0"/>
              <a:t>Born: </a:t>
            </a:r>
            <a:r>
              <a:rPr lang="en-US" dirty="0" err="1" smtClean="0"/>
              <a:t>Kolbuszowa</a:t>
            </a:r>
            <a:r>
              <a:rPr lang="en-US" dirty="0" smtClean="0"/>
              <a:t>, Poland</a:t>
            </a:r>
            <a:br>
              <a:rPr lang="en-US" dirty="0" smtClean="0"/>
            </a:br>
            <a:r>
              <a:rPr lang="en-US" dirty="0" smtClean="0"/>
              <a:t>March 7, 1930</a:t>
            </a:r>
            <a:endParaRPr lang="en-US" dirty="0"/>
          </a:p>
        </p:txBody>
      </p:sp>
      <p:pic>
        <p:nvPicPr>
          <p:cNvPr id="35842" name="Picture 2"/>
          <p:cNvPicPr>
            <a:picLocks noChangeAspect="1" noChangeArrowheads="1"/>
          </p:cNvPicPr>
          <p:nvPr/>
        </p:nvPicPr>
        <p:blipFill>
          <a:blip r:embed="rId3"/>
          <a:srcRect/>
          <a:stretch>
            <a:fillRect/>
          </a:stretch>
        </p:blipFill>
        <p:spPr bwMode="auto">
          <a:xfrm>
            <a:off x="304800" y="1639454"/>
            <a:ext cx="2057400" cy="2440768"/>
          </a:xfrm>
          <a:prstGeom prst="rect">
            <a:avLst/>
          </a:prstGeom>
          <a:noFill/>
          <a:ln w="9525">
            <a:noFill/>
            <a:miter lim="800000"/>
            <a:headEnd/>
            <a:tailEnd/>
          </a:ln>
          <a:effectLst/>
        </p:spPr>
      </p:pic>
      <p:sp>
        <p:nvSpPr>
          <p:cNvPr id="4" name="Rectangle 3"/>
          <p:cNvSpPr/>
          <p:nvPr/>
        </p:nvSpPr>
        <p:spPr>
          <a:xfrm>
            <a:off x="2514600" y="304801"/>
            <a:ext cx="6629400" cy="6001643"/>
          </a:xfrm>
          <a:prstGeom prst="rect">
            <a:avLst/>
          </a:prstGeom>
        </p:spPr>
        <p:txBody>
          <a:bodyPr wrap="square" lIns="91440" tIns="45720" rIns="91440" bIns="45720">
            <a:spAutoFit/>
          </a:bodyPr>
          <a:lstStyle/>
          <a:p>
            <a:r>
              <a:rPr lang="en-US" sz="1600" dirty="0" err="1" smtClean="0"/>
              <a:t>Shulim</a:t>
            </a:r>
            <a:r>
              <a:rPr lang="en-US" sz="1600" dirty="0" smtClean="0"/>
              <a:t> was the oldest of three children born to religious Jewish parents living in </a:t>
            </a:r>
            <a:r>
              <a:rPr lang="en-US" sz="1600" dirty="0" err="1" smtClean="0"/>
              <a:t>Kolbuszowa</a:t>
            </a:r>
            <a:r>
              <a:rPr lang="en-US" sz="1600" dirty="0" smtClean="0"/>
              <a:t>, a town in south central Poland. His father owned a wholesale general store in town, and was known in the region for his impressive strength. </a:t>
            </a:r>
            <a:r>
              <a:rPr lang="en-US" sz="1600" dirty="0" err="1" smtClean="0"/>
              <a:t>Shulim's</a:t>
            </a:r>
            <a:r>
              <a:rPr lang="en-US" sz="1600" dirty="0" smtClean="0"/>
              <a:t> mother tended to the house and cared for him, his brother, </a:t>
            </a:r>
            <a:r>
              <a:rPr lang="en-US" sz="1600" dirty="0" err="1" smtClean="0"/>
              <a:t>Shlomo</a:t>
            </a:r>
            <a:r>
              <a:rPr lang="en-US" sz="1600" dirty="0" smtClean="0"/>
              <a:t>, and his sister, </a:t>
            </a:r>
            <a:r>
              <a:rPr lang="en-US" sz="1600" dirty="0" err="1" smtClean="0"/>
              <a:t>Rozia</a:t>
            </a:r>
            <a:r>
              <a:rPr lang="en-US" sz="1600" dirty="0" smtClean="0"/>
              <a:t>. </a:t>
            </a:r>
          </a:p>
          <a:p>
            <a:endParaRPr lang="en-US" sz="1600" dirty="0" smtClean="0"/>
          </a:p>
          <a:p>
            <a:r>
              <a:rPr lang="en-US" sz="1600" dirty="0" smtClean="0"/>
              <a:t>1933-39: When </a:t>
            </a:r>
            <a:r>
              <a:rPr lang="en-US" sz="1600" dirty="0" err="1" smtClean="0"/>
              <a:t>Shulim</a:t>
            </a:r>
            <a:r>
              <a:rPr lang="en-US" sz="1600" dirty="0" smtClean="0"/>
              <a:t> was 9, the Germans invaded Poland. Polish soldiers on horses tried to fight against the German army, but they were no match against the tanks. After the short battle, there were many dead horses in the streets. </a:t>
            </a:r>
            <a:r>
              <a:rPr lang="en-US" sz="1600" dirty="0" err="1" smtClean="0"/>
              <a:t>Shulim's</a:t>
            </a:r>
            <a:r>
              <a:rPr lang="en-US" sz="1600" dirty="0" smtClean="0"/>
              <a:t> father and his uncle </a:t>
            </a:r>
            <a:r>
              <a:rPr lang="en-US" sz="1600" dirty="0" err="1" smtClean="0"/>
              <a:t>Naftali</a:t>
            </a:r>
            <a:r>
              <a:rPr lang="en-US" sz="1600" dirty="0" smtClean="0"/>
              <a:t> were forced to help bury the horses. The Germans ordered that Jewish children could not go to school anymore. </a:t>
            </a:r>
            <a:r>
              <a:rPr lang="en-US" sz="1600" dirty="0" err="1" smtClean="0"/>
              <a:t>Shulim</a:t>
            </a:r>
            <a:r>
              <a:rPr lang="en-US" sz="1600" dirty="0" smtClean="0"/>
              <a:t> stayed at home with his mother, brother and sister. </a:t>
            </a:r>
          </a:p>
          <a:p>
            <a:endParaRPr lang="en-US" sz="1600" dirty="0" smtClean="0"/>
          </a:p>
          <a:p>
            <a:r>
              <a:rPr lang="en-US" sz="1600" dirty="0" smtClean="0"/>
              <a:t>1940-42: In July 1941 the Germans forced all the Jews of </a:t>
            </a:r>
            <a:r>
              <a:rPr lang="en-US" sz="1600" dirty="0" err="1" smtClean="0"/>
              <a:t>Kolbuszowa</a:t>
            </a:r>
            <a:r>
              <a:rPr lang="en-US" sz="1600" dirty="0" smtClean="0"/>
              <a:t> to live in one small section of town. Two of </a:t>
            </a:r>
            <a:r>
              <a:rPr lang="en-US" sz="1600" dirty="0" err="1" smtClean="0"/>
              <a:t>Shulim's</a:t>
            </a:r>
            <a:r>
              <a:rPr lang="en-US" sz="1600" dirty="0" smtClean="0"/>
              <a:t> grandparents, an uncle and two aunts moved in with his family, making their apartment very crowded. </a:t>
            </a:r>
            <a:r>
              <a:rPr lang="en-US" sz="1600" dirty="0" err="1" smtClean="0"/>
              <a:t>Shulim's</a:t>
            </a:r>
            <a:r>
              <a:rPr lang="en-US" sz="1600" dirty="0" smtClean="0"/>
              <a:t> twelfth birthday was a milestone--he now had to wear an armband with a Star of David like the other men. He felt proud, and asked his uncle </a:t>
            </a:r>
            <a:r>
              <a:rPr lang="en-US" sz="1600" dirty="0" err="1" smtClean="0"/>
              <a:t>Naftali</a:t>
            </a:r>
            <a:r>
              <a:rPr lang="en-US" sz="1600" dirty="0" smtClean="0"/>
              <a:t> to take a picture of him wearing the armband. </a:t>
            </a:r>
            <a:r>
              <a:rPr lang="en-US" sz="1600" dirty="0" err="1" smtClean="0"/>
              <a:t>Shulim</a:t>
            </a:r>
            <a:r>
              <a:rPr lang="en-US" sz="1600" dirty="0" smtClean="0"/>
              <a:t> was assigned to work details with the other men. He cleared snow and repaired the roads. </a:t>
            </a:r>
          </a:p>
          <a:p>
            <a:endParaRPr lang="en-US" sz="1600" dirty="0" smtClean="0"/>
          </a:p>
          <a:p>
            <a:r>
              <a:rPr lang="en-US" sz="1600" dirty="0" err="1" smtClean="0"/>
              <a:t>Shulim</a:t>
            </a:r>
            <a:r>
              <a:rPr lang="en-US" sz="1600" dirty="0" smtClean="0"/>
              <a:t> was deported to the Rzeszow ghetto on June 25, 1942, and then to the </a:t>
            </a:r>
            <a:r>
              <a:rPr lang="en-US" sz="1600" dirty="0" err="1" smtClean="0"/>
              <a:t>Belzec</a:t>
            </a:r>
            <a:r>
              <a:rPr lang="en-US" sz="1600" dirty="0" smtClean="0"/>
              <a:t> camp in July. There, </a:t>
            </a:r>
            <a:r>
              <a:rPr lang="en-US" sz="1600" dirty="0" err="1" smtClean="0"/>
              <a:t>Shulim</a:t>
            </a:r>
            <a:r>
              <a:rPr lang="en-US" sz="1600" dirty="0" smtClean="0"/>
              <a:t> was gassed with his mother, brother and sister. He was 12 years old. </a:t>
            </a:r>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1"/>
            <a:ext cx="2209800" cy="923330"/>
          </a:xfrm>
          <a:prstGeom prst="rect">
            <a:avLst/>
          </a:prstGeom>
        </p:spPr>
        <p:txBody>
          <a:bodyPr wrap="square" lIns="91440" tIns="45720" rIns="91440" bIns="45720">
            <a:spAutoFit/>
          </a:bodyPr>
          <a:lstStyle/>
          <a:p>
            <a:r>
              <a:rPr lang="en-US" b="1" dirty="0" err="1" smtClean="0"/>
              <a:t>Bruna</a:t>
            </a:r>
            <a:r>
              <a:rPr lang="en-US" b="1" dirty="0" smtClean="0"/>
              <a:t> </a:t>
            </a:r>
            <a:r>
              <a:rPr lang="en-US" b="1" dirty="0" err="1" smtClean="0"/>
              <a:t>Sevini</a:t>
            </a:r>
            <a:endParaRPr lang="en-US" b="1" dirty="0" smtClean="0"/>
          </a:p>
          <a:p>
            <a:r>
              <a:rPr lang="en-US" dirty="0" smtClean="0"/>
              <a:t>Born: Trieste, Italy</a:t>
            </a:r>
            <a:br>
              <a:rPr lang="en-US" dirty="0" smtClean="0"/>
            </a:br>
            <a:r>
              <a:rPr lang="en-US" dirty="0" smtClean="0"/>
              <a:t>September 22, 1923</a:t>
            </a:r>
            <a:endParaRPr lang="en-US" dirty="0"/>
          </a:p>
        </p:txBody>
      </p:sp>
      <p:pic>
        <p:nvPicPr>
          <p:cNvPr id="36866" name="Picture 2"/>
          <p:cNvPicPr>
            <a:picLocks noChangeAspect="1" noChangeArrowheads="1"/>
          </p:cNvPicPr>
          <p:nvPr/>
        </p:nvPicPr>
        <p:blipFill>
          <a:blip r:embed="rId2"/>
          <a:srcRect/>
          <a:stretch>
            <a:fillRect/>
          </a:stretch>
        </p:blipFill>
        <p:spPr bwMode="auto">
          <a:xfrm>
            <a:off x="228601" y="1981201"/>
            <a:ext cx="1985962" cy="2343682"/>
          </a:xfrm>
          <a:prstGeom prst="rect">
            <a:avLst/>
          </a:prstGeom>
          <a:noFill/>
          <a:ln w="9525">
            <a:noFill/>
            <a:miter lim="800000"/>
            <a:headEnd/>
            <a:tailEnd/>
          </a:ln>
          <a:effectLst/>
        </p:spPr>
      </p:pic>
      <p:sp>
        <p:nvSpPr>
          <p:cNvPr id="4" name="Rectangle 3"/>
          <p:cNvSpPr/>
          <p:nvPr/>
        </p:nvSpPr>
        <p:spPr>
          <a:xfrm>
            <a:off x="2286000" y="152401"/>
            <a:ext cx="6858000" cy="6001643"/>
          </a:xfrm>
          <a:prstGeom prst="rect">
            <a:avLst/>
          </a:prstGeom>
        </p:spPr>
        <p:txBody>
          <a:bodyPr wrap="square" lIns="91440" tIns="45720" rIns="91440" bIns="45720">
            <a:spAutoFit/>
          </a:bodyPr>
          <a:lstStyle/>
          <a:p>
            <a:r>
              <a:rPr lang="en-US" sz="1600" dirty="0" err="1" smtClean="0"/>
              <a:t>Bruna</a:t>
            </a:r>
            <a:r>
              <a:rPr lang="en-US" sz="1600" dirty="0" smtClean="0"/>
              <a:t> was the oldest of two children born to Italian-speaking Jewish parents who had settled in the cosmopolitan city of Trieste. Her father, born in Vienna, served in the Austro-Hungarian army during World War I. He became a naturalized Italian during the 1920s after marrying </a:t>
            </a:r>
            <a:r>
              <a:rPr lang="en-US" sz="1600" dirty="0" err="1" smtClean="0"/>
              <a:t>Bruna's</a:t>
            </a:r>
            <a:r>
              <a:rPr lang="en-US" sz="1600" dirty="0" smtClean="0"/>
              <a:t> mother. Growing up in fascist Italy, </a:t>
            </a:r>
            <a:r>
              <a:rPr lang="en-US" sz="1600" dirty="0" err="1" smtClean="0"/>
              <a:t>Bruna</a:t>
            </a:r>
            <a:r>
              <a:rPr lang="en-US" sz="1600" dirty="0" smtClean="0"/>
              <a:t> attended public schools in Trieste and felt proud to be an Italian.</a:t>
            </a:r>
          </a:p>
          <a:p>
            <a:endParaRPr lang="en-US" sz="1600" dirty="0" smtClean="0"/>
          </a:p>
          <a:p>
            <a:r>
              <a:rPr lang="en-US" sz="1600" dirty="0" smtClean="0"/>
              <a:t>1933-39: In September 1938 I was surprised to see anti-Jewish graffiti. Then anti-Jewish race laws were announced. I was expelled from my public secondary school and my father was fired from his job. Circumstances forced me into a new, private Jewish school organized by fired Jewish professors, with small classes and excellent teachers. Ironically, my exams and diploma were fully accredited by the Italian state.</a:t>
            </a:r>
          </a:p>
          <a:p>
            <a:endParaRPr lang="en-US" sz="1600" dirty="0" smtClean="0"/>
          </a:p>
          <a:p>
            <a:r>
              <a:rPr lang="en-US" sz="1600" dirty="0" smtClean="0"/>
              <a:t>1940-44: We were glad when Mussolini fell from power in July 1943, but his fall led to the German occupation of Italy. We fled south but were caught in a roundup. Awaiting deportation to Germany, I attended a Christmas Mass in our prison. The Bishop of Rimini told me not to despair and to believe in miracles. Three days later the prison was hit during an air raid. We escaped to a convent south of Rimini and discovered that the bishop had instructed the convent to give shelter to refugees with no questions or payment asked.</a:t>
            </a:r>
          </a:p>
          <a:p>
            <a:endParaRPr lang="en-US" sz="1600" dirty="0" smtClean="0"/>
          </a:p>
          <a:p>
            <a:r>
              <a:rPr lang="en-US" sz="1600" dirty="0" err="1" smtClean="0"/>
              <a:t>Bruna</a:t>
            </a:r>
            <a:r>
              <a:rPr lang="en-US" sz="1600" dirty="0" smtClean="0"/>
              <a:t> was liberated at the convent by British troops on September 23, 1944, the day after her twenty-first birthday.</a:t>
            </a:r>
            <a:endParaRPr 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1"/>
            <a:ext cx="2286000" cy="923330"/>
          </a:xfrm>
          <a:prstGeom prst="rect">
            <a:avLst/>
          </a:prstGeom>
        </p:spPr>
        <p:txBody>
          <a:bodyPr wrap="square" lIns="91440" tIns="45720" rIns="91440" bIns="45720">
            <a:spAutoFit/>
          </a:bodyPr>
          <a:lstStyle/>
          <a:p>
            <a:r>
              <a:rPr lang="en-US" b="1" dirty="0" smtClean="0"/>
              <a:t>Wilhelm Edelstein</a:t>
            </a:r>
          </a:p>
          <a:p>
            <a:r>
              <a:rPr lang="en-US" dirty="0" smtClean="0"/>
              <a:t>Born: Vienna, Austria</a:t>
            </a:r>
            <a:br>
              <a:rPr lang="en-US" dirty="0" smtClean="0"/>
            </a:br>
            <a:r>
              <a:rPr lang="en-US" dirty="0" smtClean="0"/>
              <a:t>July 1, 1914</a:t>
            </a:r>
            <a:endParaRPr lang="en-US" dirty="0"/>
          </a:p>
        </p:txBody>
      </p:sp>
      <p:pic>
        <p:nvPicPr>
          <p:cNvPr id="37890" name="Picture 2"/>
          <p:cNvPicPr>
            <a:picLocks noChangeAspect="1" noChangeArrowheads="1"/>
          </p:cNvPicPr>
          <p:nvPr/>
        </p:nvPicPr>
        <p:blipFill>
          <a:blip r:embed="rId2"/>
          <a:srcRect/>
          <a:stretch>
            <a:fillRect/>
          </a:stretch>
        </p:blipFill>
        <p:spPr bwMode="auto">
          <a:xfrm>
            <a:off x="152403" y="1752601"/>
            <a:ext cx="2174826" cy="2641814"/>
          </a:xfrm>
          <a:prstGeom prst="rect">
            <a:avLst/>
          </a:prstGeom>
          <a:noFill/>
          <a:ln w="9525">
            <a:noFill/>
            <a:miter lim="800000"/>
            <a:headEnd/>
            <a:tailEnd/>
          </a:ln>
          <a:effectLst/>
        </p:spPr>
      </p:pic>
      <p:sp>
        <p:nvSpPr>
          <p:cNvPr id="4" name="Rectangle 3"/>
          <p:cNvSpPr/>
          <p:nvPr/>
        </p:nvSpPr>
        <p:spPr>
          <a:xfrm>
            <a:off x="2286000" y="228600"/>
            <a:ext cx="6858000" cy="6247864"/>
          </a:xfrm>
          <a:prstGeom prst="rect">
            <a:avLst/>
          </a:prstGeom>
        </p:spPr>
        <p:txBody>
          <a:bodyPr wrap="square" lIns="91440" tIns="45720" rIns="91440" bIns="45720">
            <a:spAutoFit/>
          </a:bodyPr>
          <a:lstStyle/>
          <a:p>
            <a:r>
              <a:rPr lang="en-US" sz="1600" dirty="0" smtClean="0"/>
              <a:t>Wilhelm was the oldest of two children in a Jewish family living in the Habsburg capital of Vienna. Shortly after Wilhelm was born, World War I broke out. Because of food shortages, Wilhelm and his mother left for her hometown of </a:t>
            </a:r>
            <a:r>
              <a:rPr lang="en-US" sz="1600" dirty="0" err="1" smtClean="0"/>
              <a:t>Hostoun</a:t>
            </a:r>
            <a:r>
              <a:rPr lang="en-US" sz="1600" dirty="0" smtClean="0"/>
              <a:t>, near Prague. After the war they returned to Vienna where his father had remained to run his shoe business. As a young man, Wilhelm worked for his father. </a:t>
            </a:r>
          </a:p>
          <a:p>
            <a:endParaRPr lang="en-US" sz="1600" dirty="0" smtClean="0"/>
          </a:p>
          <a:p>
            <a:r>
              <a:rPr lang="en-US" sz="1600" dirty="0" smtClean="0"/>
              <a:t>1933-39: In March 1938 Germany annexed Austria. Soon after, the Germans arrested Wilhelm because he was a Jew dating a Christian woman, an act forbidden under Nazi law. Released on the condition that he leave Austria within 30 days, Wilhelm, with a Jewish friend, traveled to the Czechoslovakian border. After several aborted attempts he crossed the frontier illegally. Wilhelm went on to Prague where he stayed with relatives. </a:t>
            </a:r>
          </a:p>
          <a:p>
            <a:endParaRPr lang="en-US" sz="1600" dirty="0" smtClean="0"/>
          </a:p>
          <a:p>
            <a:r>
              <a:rPr lang="en-US" sz="1600" dirty="0" smtClean="0"/>
              <a:t>1940-44: In 1941 Wilhelm was deported to the </a:t>
            </a:r>
            <a:r>
              <a:rPr lang="en-US" sz="1600" dirty="0" err="1" smtClean="0"/>
              <a:t>Theresienstadt</a:t>
            </a:r>
            <a:r>
              <a:rPr lang="en-US" sz="1600" dirty="0" smtClean="0"/>
              <a:t> ghetto, and then to Riga, Latvia, where he was put in charge of a group of prisoners peeling potatoes in the ghetto's "German section" for Jews from the Reich. He was then deported to several other camps and eventually to </a:t>
            </a:r>
            <a:r>
              <a:rPr lang="en-US" sz="1600" dirty="0" err="1" smtClean="0"/>
              <a:t>Troeglitz</a:t>
            </a:r>
            <a:r>
              <a:rPr lang="en-US" sz="1600" dirty="0" smtClean="0"/>
              <a:t>, a </a:t>
            </a:r>
            <a:r>
              <a:rPr lang="en-US" sz="1600" dirty="0" err="1" smtClean="0"/>
              <a:t>subcamp</a:t>
            </a:r>
            <a:r>
              <a:rPr lang="en-US" sz="1600" dirty="0" smtClean="0"/>
              <a:t> of Buchenwald. There, he made contact with a Christian villager from outside the camp. The man often traveled to Vienna and managed to bring back bread from Wilhelm's aunt and smuggle it in to Wilhelm. </a:t>
            </a:r>
          </a:p>
          <a:p>
            <a:endParaRPr lang="en-US" sz="1600" dirty="0" smtClean="0"/>
          </a:p>
          <a:p>
            <a:r>
              <a:rPr lang="en-US" sz="1600" dirty="0" smtClean="0"/>
              <a:t>In March 1945 Wilhelm was deported to the Bergen-Belsen concentration camp. He died only a few weeks before the camp was liberated by the British army on April 15, 1945. </a:t>
            </a:r>
            <a:endParaRPr 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1"/>
            <a:ext cx="2286000" cy="923330"/>
          </a:xfrm>
          <a:prstGeom prst="rect">
            <a:avLst/>
          </a:prstGeom>
        </p:spPr>
        <p:txBody>
          <a:bodyPr wrap="square" lIns="91440" tIns="45720" rIns="91440" bIns="45720">
            <a:spAutoFit/>
          </a:bodyPr>
          <a:lstStyle/>
          <a:p>
            <a:r>
              <a:rPr lang="en-US" b="1" dirty="0" err="1" smtClean="0"/>
              <a:t>Moise</a:t>
            </a:r>
            <a:r>
              <a:rPr lang="en-US" b="1" dirty="0" smtClean="0"/>
              <a:t> </a:t>
            </a:r>
            <a:r>
              <a:rPr lang="en-US" b="1" dirty="0" err="1" smtClean="0"/>
              <a:t>Gani</a:t>
            </a:r>
            <a:endParaRPr lang="en-US" b="1" dirty="0" smtClean="0"/>
          </a:p>
          <a:p>
            <a:r>
              <a:rPr lang="en-US" dirty="0" smtClean="0"/>
              <a:t>Born: </a:t>
            </a:r>
            <a:r>
              <a:rPr lang="en-US" dirty="0" err="1" smtClean="0"/>
              <a:t>Preveza</a:t>
            </a:r>
            <a:r>
              <a:rPr lang="en-US" dirty="0" smtClean="0"/>
              <a:t>, Greece</a:t>
            </a:r>
            <a:br>
              <a:rPr lang="en-US" dirty="0" smtClean="0"/>
            </a:br>
            <a:r>
              <a:rPr lang="en-US" dirty="0" smtClean="0"/>
              <a:t>April 1913</a:t>
            </a:r>
            <a:endParaRPr lang="en-US" dirty="0"/>
          </a:p>
        </p:txBody>
      </p:sp>
      <p:pic>
        <p:nvPicPr>
          <p:cNvPr id="38914" name="Picture 2"/>
          <p:cNvPicPr>
            <a:picLocks noChangeAspect="1" noChangeArrowheads="1"/>
          </p:cNvPicPr>
          <p:nvPr/>
        </p:nvPicPr>
        <p:blipFill>
          <a:blip r:embed="rId2"/>
          <a:srcRect/>
          <a:stretch>
            <a:fillRect/>
          </a:stretch>
        </p:blipFill>
        <p:spPr bwMode="auto">
          <a:xfrm>
            <a:off x="152400" y="1828801"/>
            <a:ext cx="1933576" cy="2565210"/>
          </a:xfrm>
          <a:prstGeom prst="rect">
            <a:avLst/>
          </a:prstGeom>
          <a:noFill/>
          <a:ln w="9525">
            <a:noFill/>
            <a:miter lim="800000"/>
            <a:headEnd/>
            <a:tailEnd/>
          </a:ln>
          <a:effectLst/>
        </p:spPr>
      </p:pic>
      <p:sp>
        <p:nvSpPr>
          <p:cNvPr id="4" name="Rectangle 3"/>
          <p:cNvSpPr/>
          <p:nvPr/>
        </p:nvSpPr>
        <p:spPr>
          <a:xfrm>
            <a:off x="2286000" y="609601"/>
            <a:ext cx="6858000" cy="5016758"/>
          </a:xfrm>
          <a:prstGeom prst="rect">
            <a:avLst/>
          </a:prstGeom>
        </p:spPr>
        <p:txBody>
          <a:bodyPr wrap="square" lIns="91440" tIns="45720" rIns="91440" bIns="45720">
            <a:spAutoFit/>
          </a:bodyPr>
          <a:lstStyle/>
          <a:p>
            <a:r>
              <a:rPr lang="en-US" sz="1600" dirty="0" err="1" smtClean="0"/>
              <a:t>Moise's</a:t>
            </a:r>
            <a:r>
              <a:rPr lang="en-US" sz="1600" dirty="0" smtClean="0"/>
              <a:t> family were </a:t>
            </a:r>
            <a:r>
              <a:rPr lang="en-US" sz="1600" dirty="0" err="1" smtClean="0"/>
              <a:t>Romaniot</a:t>
            </a:r>
            <a:r>
              <a:rPr lang="en-US" sz="1600" dirty="0" smtClean="0"/>
              <a:t> Jews, a group that had lived in Greek cities and the Balkans for 1,100 years. In the early 1920s </a:t>
            </a:r>
            <a:r>
              <a:rPr lang="en-US" sz="1600" dirty="0" err="1" smtClean="0"/>
              <a:t>Moise's</a:t>
            </a:r>
            <a:r>
              <a:rPr lang="en-US" sz="1600" dirty="0" smtClean="0"/>
              <a:t> family moved to Italy, where his father tried to find work. </a:t>
            </a:r>
            <a:r>
              <a:rPr lang="en-US" sz="1600" dirty="0" err="1" smtClean="0"/>
              <a:t>Moise</a:t>
            </a:r>
            <a:r>
              <a:rPr lang="en-US" sz="1600" dirty="0" smtClean="0"/>
              <a:t> attended school, and when his family returned to Greece after two years, he remained in Italy to complete school. When </a:t>
            </a:r>
            <a:r>
              <a:rPr lang="en-US" sz="1600" dirty="0" err="1" smtClean="0"/>
              <a:t>Moise</a:t>
            </a:r>
            <a:r>
              <a:rPr lang="en-US" sz="1600" dirty="0" smtClean="0"/>
              <a:t> returned to </a:t>
            </a:r>
            <a:r>
              <a:rPr lang="en-US" sz="1600" dirty="0" err="1" smtClean="0"/>
              <a:t>Preveza</a:t>
            </a:r>
            <a:r>
              <a:rPr lang="en-US" sz="1600" dirty="0" smtClean="0"/>
              <a:t> at age 17, he had forgotten Greek. </a:t>
            </a:r>
          </a:p>
          <a:p>
            <a:endParaRPr lang="en-US" sz="1600" dirty="0" smtClean="0"/>
          </a:p>
          <a:p>
            <a:r>
              <a:rPr lang="en-US" sz="1600" dirty="0" smtClean="0"/>
              <a:t>1933-39: </a:t>
            </a:r>
            <a:r>
              <a:rPr lang="en-US" sz="1600" dirty="0" err="1" smtClean="0"/>
              <a:t>Moise</a:t>
            </a:r>
            <a:r>
              <a:rPr lang="en-US" sz="1600" dirty="0" smtClean="0"/>
              <a:t> worked as a bookkeeper and administrator at the local electric company in </a:t>
            </a:r>
            <a:r>
              <a:rPr lang="en-US" sz="1600" dirty="0" err="1" smtClean="0"/>
              <a:t>Preveza</a:t>
            </a:r>
            <a:r>
              <a:rPr lang="en-US" sz="1600" dirty="0" smtClean="0"/>
              <a:t>, and he lived with his parents. </a:t>
            </a:r>
            <a:r>
              <a:rPr lang="en-US" sz="1600" dirty="0" err="1" smtClean="0"/>
              <a:t>Moise</a:t>
            </a:r>
            <a:r>
              <a:rPr lang="en-US" sz="1600" dirty="0" smtClean="0"/>
              <a:t> liked to picnic with his friends at the shore of the Ionian Sea. Sometimes he invited his younger brothers and sisters to come along. </a:t>
            </a:r>
          </a:p>
          <a:p>
            <a:endParaRPr lang="en-US" sz="1600" dirty="0" smtClean="0"/>
          </a:p>
          <a:p>
            <a:r>
              <a:rPr lang="en-US" sz="1600" dirty="0" smtClean="0"/>
              <a:t>1940-44: The Germans invaded Greece in 1941, and took over the region where </a:t>
            </a:r>
            <a:r>
              <a:rPr lang="en-US" sz="1600" dirty="0" err="1" smtClean="0"/>
              <a:t>Preveza</a:t>
            </a:r>
            <a:r>
              <a:rPr lang="en-US" sz="1600" dirty="0" smtClean="0"/>
              <a:t> was located in the fall of 1943. In March 1944 the Jews of </a:t>
            </a:r>
            <a:r>
              <a:rPr lang="en-US" sz="1600" dirty="0" err="1" smtClean="0"/>
              <a:t>Preveza</a:t>
            </a:r>
            <a:r>
              <a:rPr lang="en-US" sz="1600" dirty="0" smtClean="0"/>
              <a:t> were deported to Auschwitz. There </a:t>
            </a:r>
            <a:r>
              <a:rPr lang="en-US" sz="1600" dirty="0" err="1" smtClean="0"/>
              <a:t>Moise</a:t>
            </a:r>
            <a:r>
              <a:rPr lang="en-US" sz="1600" dirty="0" smtClean="0"/>
              <a:t> was assigned to </a:t>
            </a:r>
            <a:r>
              <a:rPr lang="en-US" sz="1600" dirty="0" err="1" smtClean="0"/>
              <a:t>Birkenau</a:t>
            </a:r>
            <a:r>
              <a:rPr lang="en-US" sz="1600" dirty="0" smtClean="0"/>
              <a:t> as part of the </a:t>
            </a:r>
            <a:r>
              <a:rPr lang="en-US" sz="1600" dirty="0" err="1" smtClean="0"/>
              <a:t>Sonderkommando</a:t>
            </a:r>
            <a:r>
              <a:rPr lang="en-US" sz="1600" dirty="0" smtClean="0"/>
              <a:t>, a work unit that took corpses to the crematoria. On October 7, 1944, the </a:t>
            </a:r>
            <a:r>
              <a:rPr lang="en-US" sz="1600" dirty="0" err="1" smtClean="0"/>
              <a:t>Sonderkommando</a:t>
            </a:r>
            <a:r>
              <a:rPr lang="en-US" sz="1600" dirty="0" smtClean="0"/>
              <a:t> in crematorium IV revolted, killing an overseer, disarming SS guards and blowing up the crematorium. Soon, others in the </a:t>
            </a:r>
            <a:r>
              <a:rPr lang="en-US" sz="1600" dirty="0" err="1" smtClean="0"/>
              <a:t>Sonderkommando</a:t>
            </a:r>
            <a:r>
              <a:rPr lang="en-US" sz="1600" dirty="0" smtClean="0"/>
              <a:t>, including </a:t>
            </a:r>
            <a:r>
              <a:rPr lang="en-US" sz="1600" dirty="0" err="1" smtClean="0"/>
              <a:t>Moise</a:t>
            </a:r>
            <a:r>
              <a:rPr lang="en-US" sz="1600" dirty="0" smtClean="0"/>
              <a:t>, joined in the uprising. </a:t>
            </a:r>
          </a:p>
          <a:p>
            <a:endParaRPr lang="en-US" sz="1600" dirty="0" smtClean="0"/>
          </a:p>
          <a:p>
            <a:r>
              <a:rPr lang="en-US" sz="1600" dirty="0" err="1" smtClean="0"/>
              <a:t>Moise</a:t>
            </a:r>
            <a:r>
              <a:rPr lang="en-US" sz="1600" dirty="0" smtClean="0"/>
              <a:t> was killed in </a:t>
            </a:r>
            <a:r>
              <a:rPr lang="en-US" sz="1600" dirty="0" err="1" smtClean="0"/>
              <a:t>Birkenau</a:t>
            </a:r>
            <a:r>
              <a:rPr lang="en-US" sz="1600" dirty="0" smtClean="0"/>
              <a:t> in October 1944. He was 31 years old. </a:t>
            </a:r>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1"/>
            <a:ext cx="3200400" cy="923330"/>
          </a:xfrm>
          <a:prstGeom prst="rect">
            <a:avLst/>
          </a:prstGeom>
        </p:spPr>
        <p:txBody>
          <a:bodyPr wrap="square" lIns="91440" tIns="45720" rIns="91440" bIns="45720">
            <a:spAutoFit/>
          </a:bodyPr>
          <a:lstStyle/>
          <a:p>
            <a:r>
              <a:rPr lang="en-US" b="1" dirty="0" err="1" smtClean="0"/>
              <a:t>Mirjana</a:t>
            </a:r>
            <a:r>
              <a:rPr lang="en-US" b="1" dirty="0" smtClean="0"/>
              <a:t> </a:t>
            </a:r>
            <a:r>
              <a:rPr lang="en-US" b="1" dirty="0" err="1" smtClean="0"/>
              <a:t>Babunovic</a:t>
            </a:r>
            <a:r>
              <a:rPr lang="en-US" b="1" dirty="0" smtClean="0"/>
              <a:t> </a:t>
            </a:r>
            <a:r>
              <a:rPr lang="en-US" b="1" dirty="0" err="1" smtClean="0"/>
              <a:t>Dimitrijevic</a:t>
            </a:r>
            <a:endParaRPr lang="en-US" b="1" dirty="0" smtClean="0"/>
          </a:p>
          <a:p>
            <a:r>
              <a:rPr lang="en-US" dirty="0" smtClean="0"/>
              <a:t>Born: Sarajevo, Yugoslavia</a:t>
            </a:r>
            <a:br>
              <a:rPr lang="en-US" dirty="0" smtClean="0"/>
            </a:br>
            <a:r>
              <a:rPr lang="en-US" dirty="0" smtClean="0"/>
              <a:t>July 1921</a:t>
            </a:r>
            <a:endParaRPr lang="en-US" dirty="0"/>
          </a:p>
        </p:txBody>
      </p:sp>
      <p:pic>
        <p:nvPicPr>
          <p:cNvPr id="39939" name="Picture 3"/>
          <p:cNvPicPr>
            <a:picLocks noChangeAspect="1" noChangeArrowheads="1"/>
          </p:cNvPicPr>
          <p:nvPr/>
        </p:nvPicPr>
        <p:blipFill>
          <a:blip r:embed="rId2"/>
          <a:srcRect/>
          <a:stretch>
            <a:fillRect/>
          </a:stretch>
        </p:blipFill>
        <p:spPr bwMode="auto">
          <a:xfrm>
            <a:off x="228600" y="1752601"/>
            <a:ext cx="2095500" cy="2715878"/>
          </a:xfrm>
          <a:prstGeom prst="rect">
            <a:avLst/>
          </a:prstGeom>
          <a:noFill/>
          <a:ln w="9525">
            <a:noFill/>
            <a:miter lim="800000"/>
            <a:headEnd/>
            <a:tailEnd/>
          </a:ln>
          <a:effectLst/>
        </p:spPr>
      </p:pic>
      <p:sp>
        <p:nvSpPr>
          <p:cNvPr id="6" name="Rectangle 5"/>
          <p:cNvSpPr/>
          <p:nvPr/>
        </p:nvSpPr>
        <p:spPr>
          <a:xfrm>
            <a:off x="3048000" y="152401"/>
            <a:ext cx="6096000" cy="5755422"/>
          </a:xfrm>
          <a:prstGeom prst="rect">
            <a:avLst/>
          </a:prstGeom>
        </p:spPr>
        <p:txBody>
          <a:bodyPr wrap="square" lIns="91440" tIns="45720" rIns="91440" bIns="45720">
            <a:spAutoFit/>
          </a:bodyPr>
          <a:lstStyle/>
          <a:p>
            <a:r>
              <a:rPr lang="en-US" sz="1600" dirty="0" err="1" smtClean="0"/>
              <a:t>Mirjana</a:t>
            </a:r>
            <a:r>
              <a:rPr lang="en-US" sz="1600" dirty="0" smtClean="0"/>
              <a:t> was the second of three children born to well-to-do Serbian parents in the capital of Bosnia, in central Yugoslavia. Her father was a successful businessman and prominent Serbian nationalist. Like her parents, </a:t>
            </a:r>
            <a:r>
              <a:rPr lang="en-US" sz="1600" dirty="0" err="1" smtClean="0"/>
              <a:t>Mirjana</a:t>
            </a:r>
            <a:r>
              <a:rPr lang="en-US" sz="1600" dirty="0" smtClean="0"/>
              <a:t> was baptized in the Serbian Orthodox faith. </a:t>
            </a:r>
            <a:r>
              <a:rPr lang="en-US" sz="1600" dirty="0" err="1" smtClean="0"/>
              <a:t>Mirjana</a:t>
            </a:r>
            <a:r>
              <a:rPr lang="en-US" sz="1600" dirty="0" smtClean="0"/>
              <a:t> attended elementary school in the multi-ethnic city of Sarajevo. </a:t>
            </a:r>
          </a:p>
          <a:p>
            <a:endParaRPr lang="en-US" sz="1600" dirty="0" smtClean="0"/>
          </a:p>
          <a:p>
            <a:r>
              <a:rPr lang="en-US" sz="1600" dirty="0" smtClean="0"/>
              <a:t>1933-39: While in secondary school, </a:t>
            </a:r>
            <a:r>
              <a:rPr lang="en-US" sz="1600" dirty="0" err="1" smtClean="0"/>
              <a:t>Mirjana</a:t>
            </a:r>
            <a:r>
              <a:rPr lang="en-US" sz="1600" dirty="0" smtClean="0"/>
              <a:t> studied foreign languages and toured western Europe. In 1938 she graduated. That fall she enrolled as a student of English and English literature at the University of Belgrade. While at the university she became engaged to </a:t>
            </a:r>
            <a:r>
              <a:rPr lang="en-US" sz="1600" dirty="0" err="1" smtClean="0"/>
              <a:t>Radoje</a:t>
            </a:r>
            <a:r>
              <a:rPr lang="en-US" sz="1600" dirty="0" smtClean="0"/>
              <a:t> </a:t>
            </a:r>
            <a:r>
              <a:rPr lang="en-US" sz="1600" dirty="0" err="1" smtClean="0"/>
              <a:t>Dimitrijevic</a:t>
            </a:r>
            <a:r>
              <a:rPr lang="en-US" sz="1600" dirty="0" smtClean="0"/>
              <a:t> from Macedonia, a fellow student who was studying to be a civil engineer. </a:t>
            </a:r>
          </a:p>
          <a:p>
            <a:endParaRPr lang="en-US" sz="1600" dirty="0" smtClean="0"/>
          </a:p>
          <a:p>
            <a:r>
              <a:rPr lang="en-US" sz="1600" dirty="0" smtClean="0"/>
              <a:t>1940-44: </a:t>
            </a:r>
            <a:r>
              <a:rPr lang="en-US" sz="1600" dirty="0" err="1" smtClean="0"/>
              <a:t>Mirjana</a:t>
            </a:r>
            <a:r>
              <a:rPr lang="en-US" sz="1600" dirty="0" smtClean="0"/>
              <a:t> married her </a:t>
            </a:r>
            <a:r>
              <a:rPr lang="en-US" sz="1600" dirty="0" err="1" smtClean="0"/>
              <a:t>fiance</a:t>
            </a:r>
            <a:r>
              <a:rPr lang="en-US" sz="1600" dirty="0" smtClean="0"/>
              <a:t> in 1940. The Germans bombed Belgrade on Palm Sunday, April 6, 1941. When the Germans invaded, </a:t>
            </a:r>
            <a:r>
              <a:rPr lang="en-US" sz="1600" dirty="0" err="1" smtClean="0"/>
              <a:t>Mirjana</a:t>
            </a:r>
            <a:r>
              <a:rPr lang="en-US" sz="1600" dirty="0" smtClean="0"/>
              <a:t> and </a:t>
            </a:r>
            <a:r>
              <a:rPr lang="en-US" sz="1600" dirty="0" err="1" smtClean="0"/>
              <a:t>Radoje</a:t>
            </a:r>
            <a:r>
              <a:rPr lang="en-US" sz="1600" dirty="0" smtClean="0"/>
              <a:t> left for Macedonia. Two years later, </a:t>
            </a:r>
            <a:r>
              <a:rPr lang="en-US" sz="1600" dirty="0" err="1" smtClean="0"/>
              <a:t>Mirjana</a:t>
            </a:r>
            <a:r>
              <a:rPr lang="en-US" sz="1600" dirty="0" smtClean="0"/>
              <a:t> returned to live with her mother in Sarajevo, which was controlled by a pro-German Croatian fascist regime. In early 1944 Croatian police arrested </a:t>
            </a:r>
            <a:r>
              <a:rPr lang="en-US" sz="1600" dirty="0" err="1" smtClean="0"/>
              <a:t>Mirjana</a:t>
            </a:r>
            <a:r>
              <a:rPr lang="en-US" sz="1600" dirty="0" smtClean="0"/>
              <a:t>, her mother and her aunt because they were Serbs. After refusing to convert to Roman Catholicism, </a:t>
            </a:r>
            <a:r>
              <a:rPr lang="en-US" sz="1600" dirty="0" err="1" smtClean="0"/>
              <a:t>Mirjana</a:t>
            </a:r>
            <a:r>
              <a:rPr lang="en-US" sz="1600" dirty="0" smtClean="0"/>
              <a:t> was deported to </a:t>
            </a:r>
            <a:r>
              <a:rPr lang="en-US" sz="1600" dirty="0" err="1" smtClean="0"/>
              <a:t>Jasenovac</a:t>
            </a:r>
            <a:r>
              <a:rPr lang="en-US" sz="1600" dirty="0" smtClean="0"/>
              <a:t>, a Croatian-run concentration camp. </a:t>
            </a:r>
          </a:p>
          <a:p>
            <a:endParaRPr lang="en-US" sz="1600" dirty="0" smtClean="0"/>
          </a:p>
          <a:p>
            <a:r>
              <a:rPr lang="en-US" sz="1600" dirty="0" err="1" smtClean="0"/>
              <a:t>Mirjana</a:t>
            </a:r>
            <a:r>
              <a:rPr lang="en-US" sz="1600" dirty="0" smtClean="0"/>
              <a:t> perished in </a:t>
            </a:r>
            <a:r>
              <a:rPr lang="en-US" sz="1600" dirty="0" err="1" smtClean="0"/>
              <a:t>Jasenovac</a:t>
            </a:r>
            <a:r>
              <a:rPr lang="en-US" sz="1600" dirty="0" smtClean="0"/>
              <a:t> in late 1944. She was 23 years old. </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152401" y="1752600"/>
            <a:ext cx="2120450" cy="2547124"/>
          </a:xfrm>
          <a:prstGeom prst="rect">
            <a:avLst/>
          </a:prstGeom>
          <a:noFill/>
          <a:ln w="9525">
            <a:noFill/>
            <a:miter lim="800000"/>
            <a:headEnd/>
            <a:tailEnd/>
          </a:ln>
          <a:effectLst/>
        </p:spPr>
      </p:pic>
      <p:sp>
        <p:nvSpPr>
          <p:cNvPr id="3" name="Rectangle 2"/>
          <p:cNvSpPr/>
          <p:nvPr/>
        </p:nvSpPr>
        <p:spPr>
          <a:xfrm>
            <a:off x="0" y="457201"/>
            <a:ext cx="2590800" cy="923330"/>
          </a:xfrm>
          <a:prstGeom prst="rect">
            <a:avLst/>
          </a:prstGeom>
        </p:spPr>
        <p:txBody>
          <a:bodyPr wrap="square" lIns="91440" tIns="45720" rIns="91440" bIns="45720">
            <a:spAutoFit/>
          </a:bodyPr>
          <a:lstStyle/>
          <a:p>
            <a:r>
              <a:rPr lang="en-US" b="1" dirty="0" err="1" smtClean="0"/>
              <a:t>Blimcia</a:t>
            </a:r>
            <a:r>
              <a:rPr lang="en-US" b="1" dirty="0" smtClean="0"/>
              <a:t> </a:t>
            </a:r>
            <a:r>
              <a:rPr lang="en-US" b="1" dirty="0" err="1" smtClean="0"/>
              <a:t>Lische</a:t>
            </a:r>
            <a:endParaRPr lang="en-US" b="1" dirty="0" smtClean="0"/>
          </a:p>
          <a:p>
            <a:r>
              <a:rPr lang="en-US" dirty="0" smtClean="0"/>
              <a:t>Born: </a:t>
            </a:r>
            <a:r>
              <a:rPr lang="en-US" dirty="0" err="1" smtClean="0"/>
              <a:t>Kolbuszowa</a:t>
            </a:r>
            <a:r>
              <a:rPr lang="en-US" dirty="0" smtClean="0"/>
              <a:t>, Poland</a:t>
            </a:r>
            <a:br>
              <a:rPr lang="en-US" dirty="0" smtClean="0"/>
            </a:br>
            <a:r>
              <a:rPr lang="en-US" dirty="0" smtClean="0"/>
              <a:t>late 1938</a:t>
            </a:r>
            <a:endParaRPr lang="en-US" dirty="0"/>
          </a:p>
        </p:txBody>
      </p:sp>
      <p:sp>
        <p:nvSpPr>
          <p:cNvPr id="4" name="Rectangle 3"/>
          <p:cNvSpPr/>
          <p:nvPr/>
        </p:nvSpPr>
        <p:spPr>
          <a:xfrm>
            <a:off x="2590800" y="381000"/>
            <a:ext cx="6553200" cy="6032421"/>
          </a:xfrm>
          <a:prstGeom prst="rect">
            <a:avLst/>
          </a:prstGeom>
        </p:spPr>
        <p:txBody>
          <a:bodyPr wrap="square" lIns="91440" tIns="45720" rIns="91440" bIns="45720">
            <a:spAutoFit/>
          </a:bodyPr>
          <a:lstStyle/>
          <a:p>
            <a:r>
              <a:rPr lang="en-US" sz="1600" dirty="0" err="1" smtClean="0"/>
              <a:t>Blimcia's</a:t>
            </a:r>
            <a:r>
              <a:rPr lang="en-US" dirty="0" smtClean="0"/>
              <a:t> </a:t>
            </a:r>
            <a:r>
              <a:rPr lang="en-US" sz="1600" dirty="0" smtClean="0"/>
              <a:t>parents were religious Jews. Her father, </a:t>
            </a:r>
            <a:r>
              <a:rPr lang="en-US" sz="1600" dirty="0" err="1" smtClean="0"/>
              <a:t>Shaya</a:t>
            </a:r>
            <a:r>
              <a:rPr lang="en-US" sz="1600" dirty="0" smtClean="0"/>
              <a:t> David, and her mother, </a:t>
            </a:r>
            <a:r>
              <a:rPr lang="en-US" sz="1600" dirty="0" err="1" smtClean="0"/>
              <a:t>Malcia</a:t>
            </a:r>
            <a:r>
              <a:rPr lang="en-US" sz="1600" dirty="0" smtClean="0"/>
              <a:t> </a:t>
            </a:r>
            <a:r>
              <a:rPr lang="en-US" sz="1600" dirty="0" err="1" smtClean="0"/>
              <a:t>Saleschtz</a:t>
            </a:r>
            <a:r>
              <a:rPr lang="en-US" sz="1600" dirty="0" smtClean="0"/>
              <a:t>, had settled in </a:t>
            </a:r>
            <a:r>
              <a:rPr lang="en-US" sz="1600" dirty="0" err="1" smtClean="0"/>
              <a:t>Kolbuszowa</a:t>
            </a:r>
            <a:r>
              <a:rPr lang="en-US" sz="1600" dirty="0" smtClean="0"/>
              <a:t>, where </a:t>
            </a:r>
            <a:r>
              <a:rPr lang="en-US" sz="1600" dirty="0" err="1" smtClean="0"/>
              <a:t>Blimcia's</a:t>
            </a:r>
            <a:r>
              <a:rPr lang="en-US" sz="1600" dirty="0" smtClean="0"/>
              <a:t> mother had been raised. There, </a:t>
            </a:r>
            <a:r>
              <a:rPr lang="en-US" sz="1600" dirty="0" err="1" smtClean="0"/>
              <a:t>Malcia's</a:t>
            </a:r>
            <a:r>
              <a:rPr lang="en-US" sz="1600" dirty="0" smtClean="0"/>
              <a:t> father bought the newlyweds a home and started his new son-in-law in the wholesale flour business. </a:t>
            </a:r>
          </a:p>
          <a:p>
            <a:endParaRPr lang="en-US" sz="1600" dirty="0" smtClean="0"/>
          </a:p>
          <a:p>
            <a:r>
              <a:rPr lang="en-US" sz="1600" dirty="0" smtClean="0"/>
              <a:t>1933-39: </a:t>
            </a:r>
            <a:r>
              <a:rPr lang="en-US" sz="1600" dirty="0" err="1" smtClean="0"/>
              <a:t>Blimcia</a:t>
            </a:r>
            <a:r>
              <a:rPr lang="en-US" sz="1600" dirty="0" smtClean="0"/>
              <a:t> was born in 1938, and was raised among many aunts, uncles and cousins. Around </a:t>
            </a:r>
            <a:r>
              <a:rPr lang="en-US" sz="1600" dirty="0" err="1" smtClean="0"/>
              <a:t>Blimcia's</a:t>
            </a:r>
            <a:r>
              <a:rPr lang="en-US" sz="1600" dirty="0" smtClean="0"/>
              <a:t> first birthday, Germany invaded Poland and soon reached </a:t>
            </a:r>
            <a:r>
              <a:rPr lang="en-US" sz="1600" dirty="0" err="1" smtClean="0"/>
              <a:t>Kolbuszowa</a:t>
            </a:r>
            <a:r>
              <a:rPr lang="en-US" sz="1600" dirty="0" smtClean="0"/>
              <a:t>. Polish soldiers on horses tried to fight against the German army, but they were no match for tanks. After a short battle, there were many dead horses in the streets. </a:t>
            </a:r>
            <a:r>
              <a:rPr lang="en-US" sz="1600" dirty="0" err="1" smtClean="0"/>
              <a:t>Blimcia's</a:t>
            </a:r>
            <a:r>
              <a:rPr lang="en-US" sz="1600" dirty="0" smtClean="0"/>
              <a:t> town came under German rule. </a:t>
            </a:r>
          </a:p>
          <a:p>
            <a:endParaRPr lang="en-US" sz="1600" dirty="0" smtClean="0"/>
          </a:p>
          <a:p>
            <a:r>
              <a:rPr lang="en-US" sz="1600" dirty="0" smtClean="0"/>
              <a:t>1940-42: The children in town feared </a:t>
            </a:r>
            <a:r>
              <a:rPr lang="en-US" sz="1600" dirty="0" err="1" smtClean="0"/>
              <a:t>Hafenbier</a:t>
            </a:r>
            <a:r>
              <a:rPr lang="en-US" sz="1600" dirty="0" smtClean="0"/>
              <a:t>, the vicious German police commander who was posted in </a:t>
            </a:r>
            <a:r>
              <a:rPr lang="en-US" sz="1600" dirty="0" err="1" smtClean="0"/>
              <a:t>Kolbuszowa</a:t>
            </a:r>
            <a:r>
              <a:rPr lang="en-US" sz="1600" dirty="0" smtClean="0"/>
              <a:t>. </a:t>
            </a:r>
            <a:r>
              <a:rPr lang="en-US" sz="1600" dirty="0" err="1" smtClean="0"/>
              <a:t>Hafenbier</a:t>
            </a:r>
            <a:r>
              <a:rPr lang="en-US" sz="1600" dirty="0" smtClean="0"/>
              <a:t> terrorized and killed many of the town's Jews. </a:t>
            </a:r>
            <a:r>
              <a:rPr lang="en-US" sz="1600" dirty="0" err="1" smtClean="0"/>
              <a:t>Blimcia</a:t>
            </a:r>
            <a:r>
              <a:rPr lang="en-US" sz="1600" dirty="0" smtClean="0"/>
              <a:t> often played a game in which her 3-year-old cousin </a:t>
            </a:r>
            <a:r>
              <a:rPr lang="en-US" sz="1600" dirty="0" err="1" smtClean="0"/>
              <a:t>Henoch</a:t>
            </a:r>
            <a:r>
              <a:rPr lang="en-US" sz="1600" dirty="0" smtClean="0"/>
              <a:t> would portray </a:t>
            </a:r>
            <a:r>
              <a:rPr lang="en-US" sz="1600" dirty="0" err="1" smtClean="0"/>
              <a:t>Hafenbier</a:t>
            </a:r>
            <a:r>
              <a:rPr lang="en-US" sz="1600" dirty="0" smtClean="0"/>
              <a:t>, asking her and their friends, "Are you a Jew?" "Yes," they would answer. "If you are a Jew," mimicked </a:t>
            </a:r>
            <a:r>
              <a:rPr lang="en-US" sz="1600" dirty="0" err="1" smtClean="0"/>
              <a:t>Henoch</a:t>
            </a:r>
            <a:r>
              <a:rPr lang="en-US" sz="1600" dirty="0" smtClean="0"/>
              <a:t>, "you are dead." With his rifle fashioned from wood, </a:t>
            </a:r>
            <a:r>
              <a:rPr lang="en-US" sz="1600" dirty="0" err="1" smtClean="0"/>
              <a:t>Henoch</a:t>
            </a:r>
            <a:r>
              <a:rPr lang="en-US" sz="1600" dirty="0" smtClean="0"/>
              <a:t> would "shoot" </a:t>
            </a:r>
            <a:r>
              <a:rPr lang="en-US" sz="1600" dirty="0" err="1" smtClean="0"/>
              <a:t>Blimcia</a:t>
            </a:r>
            <a:r>
              <a:rPr lang="en-US" sz="1600" dirty="0" smtClean="0"/>
              <a:t> and the others. They would fall over, pretending they had been killed. </a:t>
            </a:r>
          </a:p>
          <a:p>
            <a:endParaRPr lang="en-US" sz="1600" dirty="0" smtClean="0"/>
          </a:p>
          <a:p>
            <a:r>
              <a:rPr lang="en-US" sz="1600" dirty="0" err="1" smtClean="0"/>
              <a:t>Blimcia</a:t>
            </a:r>
            <a:r>
              <a:rPr lang="en-US" sz="1600" dirty="0" smtClean="0"/>
              <a:t> and her family were deported to the Rzeszow ghetto on June 25, 1942, and then to the </a:t>
            </a:r>
            <a:r>
              <a:rPr lang="en-US" sz="1600" dirty="0" err="1" smtClean="0"/>
              <a:t>Belzec</a:t>
            </a:r>
            <a:r>
              <a:rPr lang="en-US" sz="1600" dirty="0" smtClean="0"/>
              <a:t> extermination camp on July 7 where they were gassed. </a:t>
            </a:r>
            <a:r>
              <a:rPr lang="en-US" sz="1600" dirty="0" err="1" smtClean="0"/>
              <a:t>Blimcia</a:t>
            </a:r>
            <a:r>
              <a:rPr lang="en-US" sz="1600" dirty="0" smtClean="0"/>
              <a:t> was 3 and a half years old. </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2514600" cy="1200330"/>
          </a:xfrm>
          <a:prstGeom prst="rect">
            <a:avLst/>
          </a:prstGeom>
        </p:spPr>
        <p:txBody>
          <a:bodyPr wrap="square" lIns="91440" tIns="45720" rIns="91440" bIns="45720">
            <a:spAutoFit/>
          </a:bodyPr>
          <a:lstStyle/>
          <a:p>
            <a:endParaRPr lang="de-DE" dirty="0" smtClean="0"/>
          </a:p>
          <a:p>
            <a:r>
              <a:rPr lang="de-DE" b="1" dirty="0" smtClean="0"/>
              <a:t>Wolfgang Munzer</a:t>
            </a:r>
          </a:p>
          <a:p>
            <a:r>
              <a:rPr lang="de-DE" dirty="0" smtClean="0"/>
              <a:t>Born: Berlin, Germany</a:t>
            </a:r>
            <a:br>
              <a:rPr lang="de-DE" dirty="0" smtClean="0"/>
            </a:br>
            <a:r>
              <a:rPr lang="de-DE" dirty="0" smtClean="0"/>
              <a:t>February 26, 1920</a:t>
            </a:r>
            <a:endParaRPr lang="de-DE" dirty="0"/>
          </a:p>
        </p:txBody>
      </p:sp>
      <p:pic>
        <p:nvPicPr>
          <p:cNvPr id="15362" name="Picture 2"/>
          <p:cNvPicPr>
            <a:picLocks noChangeAspect="1" noChangeArrowheads="1"/>
          </p:cNvPicPr>
          <p:nvPr/>
        </p:nvPicPr>
        <p:blipFill>
          <a:blip r:embed="rId2"/>
          <a:srcRect/>
          <a:stretch>
            <a:fillRect/>
          </a:stretch>
        </p:blipFill>
        <p:spPr bwMode="auto">
          <a:xfrm>
            <a:off x="152401" y="1447801"/>
            <a:ext cx="2162606" cy="2624138"/>
          </a:xfrm>
          <a:prstGeom prst="rect">
            <a:avLst/>
          </a:prstGeom>
          <a:noFill/>
          <a:ln w="9525">
            <a:noFill/>
            <a:miter lim="800000"/>
            <a:headEnd/>
            <a:tailEnd/>
          </a:ln>
          <a:effectLst/>
        </p:spPr>
      </p:pic>
      <p:sp>
        <p:nvSpPr>
          <p:cNvPr id="4" name="Rectangle 3"/>
          <p:cNvSpPr/>
          <p:nvPr/>
        </p:nvSpPr>
        <p:spPr>
          <a:xfrm>
            <a:off x="2286000" y="457201"/>
            <a:ext cx="6858000" cy="5755422"/>
          </a:xfrm>
          <a:prstGeom prst="rect">
            <a:avLst/>
          </a:prstGeom>
        </p:spPr>
        <p:txBody>
          <a:bodyPr wrap="square" lIns="91440" tIns="45720" rIns="91440" bIns="45720">
            <a:spAutoFit/>
          </a:bodyPr>
          <a:lstStyle/>
          <a:p>
            <a:r>
              <a:rPr lang="en-US" sz="1600" dirty="0" smtClean="0"/>
              <a:t>An only child, Wolfgang was born in Berlin to Jewish parents. His father was the foreign representative for a sewing notions company. The family lived in a comfortable apartment in the southwestern district of the city. Wolfgang attended secondary school there and hoped to become an electrical engineer. </a:t>
            </a:r>
          </a:p>
          <a:p>
            <a:endParaRPr lang="en-US" sz="1600" dirty="0" smtClean="0"/>
          </a:p>
          <a:p>
            <a:r>
              <a:rPr lang="en-US" sz="1600" dirty="0" smtClean="0"/>
              <a:t>1933-39: When the Nazis came to power, my father fled Germany because he was a socialist and was afraid he'd be arrested. Mother was very ill, so my grandmother took care of me until it became too difficult for her, and then she placed me in a Jewish orphanage. By then, Jews weren't allowed in public schools, so I switched to a Jewish middle school. In l937 I joined my father in Paris and entered a training institute to learn to be a mechanic. </a:t>
            </a:r>
          </a:p>
          <a:p>
            <a:endParaRPr lang="en-US" sz="1600" dirty="0" smtClean="0"/>
          </a:p>
          <a:p>
            <a:r>
              <a:rPr lang="en-US" sz="1600" dirty="0" smtClean="0"/>
              <a:t>1940-44: By 1943 I was living in Nice with my father and my stepmother, who owned a lending library. Many Jews had sought haven in Nice because under the Italian occupation there, Jews were not persecuted. But when Italy surrendered to the Allies in September, the Germans occupied the area. In March 1944 the Nazis deported me, my parents, and 1,500 other Jews in sealed box cars from a transit camp near Paris to Auschwitz. Upon arrival, I was separated from my parents and herded into a room where my head was shaved. </a:t>
            </a:r>
          </a:p>
          <a:p>
            <a:endParaRPr lang="en-US" sz="1600" dirty="0" smtClean="0"/>
          </a:p>
          <a:p>
            <a:r>
              <a:rPr lang="en-US" sz="1600" dirty="0" smtClean="0"/>
              <a:t>Wolfgang's parents were gassed upon arrival at Auschwitz. Wolfgang was put to work in an electrical components factory and survived the war. He emigrated to America in 1947. </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1"/>
            <a:ext cx="2057400" cy="923330"/>
          </a:xfrm>
          <a:prstGeom prst="rect">
            <a:avLst/>
          </a:prstGeom>
        </p:spPr>
        <p:txBody>
          <a:bodyPr wrap="square" lIns="91440" tIns="45720" rIns="91440" bIns="45720">
            <a:spAutoFit/>
          </a:bodyPr>
          <a:lstStyle/>
          <a:p>
            <a:r>
              <a:rPr lang="en-US" b="1" dirty="0" err="1" smtClean="0"/>
              <a:t>Ossi</a:t>
            </a:r>
            <a:r>
              <a:rPr lang="en-US" b="1" dirty="0" smtClean="0"/>
              <a:t> </a:t>
            </a:r>
            <a:r>
              <a:rPr lang="en-US" b="1" dirty="0" err="1" smtClean="0"/>
              <a:t>Stojka</a:t>
            </a:r>
            <a:endParaRPr lang="en-US" b="1" dirty="0" smtClean="0"/>
          </a:p>
          <a:p>
            <a:r>
              <a:rPr lang="en-US" dirty="0" smtClean="0"/>
              <a:t>Born: Austria</a:t>
            </a:r>
            <a:br>
              <a:rPr lang="en-US" dirty="0" smtClean="0"/>
            </a:br>
            <a:r>
              <a:rPr lang="en-US" dirty="0" smtClean="0"/>
              <a:t>1936</a:t>
            </a:r>
            <a:endParaRPr lang="en-US" dirty="0"/>
          </a:p>
        </p:txBody>
      </p:sp>
      <p:pic>
        <p:nvPicPr>
          <p:cNvPr id="16386" name="Picture 2"/>
          <p:cNvPicPr>
            <a:picLocks noChangeAspect="1" noChangeArrowheads="1"/>
          </p:cNvPicPr>
          <p:nvPr/>
        </p:nvPicPr>
        <p:blipFill>
          <a:blip r:embed="rId2"/>
          <a:srcRect/>
          <a:stretch>
            <a:fillRect/>
          </a:stretch>
        </p:blipFill>
        <p:spPr bwMode="auto">
          <a:xfrm>
            <a:off x="228601" y="1371601"/>
            <a:ext cx="1876426" cy="2412546"/>
          </a:xfrm>
          <a:prstGeom prst="rect">
            <a:avLst/>
          </a:prstGeom>
          <a:noFill/>
          <a:ln w="9525">
            <a:noFill/>
            <a:miter lim="800000"/>
            <a:headEnd/>
            <a:tailEnd/>
          </a:ln>
          <a:effectLst/>
        </p:spPr>
      </p:pic>
      <p:sp>
        <p:nvSpPr>
          <p:cNvPr id="4" name="Rectangle 3"/>
          <p:cNvSpPr/>
          <p:nvPr/>
        </p:nvSpPr>
        <p:spPr>
          <a:xfrm>
            <a:off x="2286000" y="381000"/>
            <a:ext cx="6858000" cy="5262979"/>
          </a:xfrm>
          <a:prstGeom prst="rect">
            <a:avLst/>
          </a:prstGeom>
        </p:spPr>
        <p:txBody>
          <a:bodyPr wrap="square" lIns="91440" tIns="45720" rIns="91440" bIns="45720">
            <a:spAutoFit/>
          </a:bodyPr>
          <a:lstStyle/>
          <a:p>
            <a:r>
              <a:rPr lang="en-US" sz="1600" dirty="0" err="1" smtClean="0"/>
              <a:t>Ossi</a:t>
            </a:r>
            <a:r>
              <a:rPr lang="en-US" sz="1600" dirty="0" smtClean="0"/>
              <a:t> was the youngest of six children born to Roman Catholic Gypsies who traveled in a family wagon. Their caravan spent winters in Vienna, Austria's capital, and summers in the Austrian countryside. The </a:t>
            </a:r>
            <a:r>
              <a:rPr lang="en-US" sz="1600" dirty="0" err="1" smtClean="0"/>
              <a:t>Stojkas</a:t>
            </a:r>
            <a:r>
              <a:rPr lang="en-US" sz="1600" dirty="0" smtClean="0"/>
              <a:t> belonged to a tribe of Gypsies called the </a:t>
            </a:r>
            <a:r>
              <a:rPr lang="en-US" sz="1600" dirty="0" err="1" smtClean="0"/>
              <a:t>Lowara</a:t>
            </a:r>
            <a:r>
              <a:rPr lang="en-US" sz="1600" dirty="0" smtClean="0"/>
              <a:t> Roma, who made their living as itinerant horse traders. </a:t>
            </a:r>
            <a:r>
              <a:rPr lang="en-US" sz="1600" dirty="0" err="1" smtClean="0"/>
              <a:t>Ossi's</a:t>
            </a:r>
            <a:r>
              <a:rPr lang="en-US" sz="1600" dirty="0" smtClean="0"/>
              <a:t> ancestors had lived in Austria for more than 200 years. </a:t>
            </a:r>
            <a:endParaRPr lang="en-US" sz="1600" dirty="0"/>
          </a:p>
          <a:p>
            <a:endParaRPr lang="en-US" sz="1600" dirty="0" smtClean="0"/>
          </a:p>
          <a:p>
            <a:r>
              <a:rPr lang="en-US" sz="1600" dirty="0" smtClean="0"/>
              <a:t>1933-39: </a:t>
            </a:r>
            <a:r>
              <a:rPr lang="en-US" sz="1600" dirty="0" err="1" smtClean="0"/>
              <a:t>Ossi</a:t>
            </a:r>
            <a:r>
              <a:rPr lang="en-US" sz="1600" dirty="0" smtClean="0"/>
              <a:t> was 2 years old when Germany annexed Austria in March 1938. The </a:t>
            </a:r>
            <a:r>
              <a:rPr lang="en-US" sz="1600" dirty="0" err="1" smtClean="0"/>
              <a:t>Stojka</a:t>
            </a:r>
            <a:r>
              <a:rPr lang="en-US" sz="1600" dirty="0" smtClean="0"/>
              <a:t> family wagon was parked for the winter in a Vienna campground when the Germans marched in. They ordered the Gypsies to stay put. The </a:t>
            </a:r>
            <a:r>
              <a:rPr lang="en-US" sz="1600" dirty="0" err="1" smtClean="0"/>
              <a:t>Stojkas</a:t>
            </a:r>
            <a:r>
              <a:rPr lang="en-US" sz="1600" dirty="0" smtClean="0"/>
              <a:t> had to convert their wagon into a wooden house and had to adjust to staying in one place. </a:t>
            </a:r>
          </a:p>
          <a:p>
            <a:endParaRPr lang="en-US" sz="1600" dirty="0" smtClean="0"/>
          </a:p>
          <a:p>
            <a:r>
              <a:rPr lang="en-US" sz="1600" dirty="0" smtClean="0"/>
              <a:t>1940-44: Gypsies were forced to register as members of a different "race." When </a:t>
            </a:r>
            <a:r>
              <a:rPr lang="en-US" sz="1600" dirty="0" err="1" smtClean="0"/>
              <a:t>Ossi</a:t>
            </a:r>
            <a:r>
              <a:rPr lang="en-US" sz="1600" dirty="0" smtClean="0"/>
              <a:t> was 5, the Germans took away his father. Next, they took his sister, </a:t>
            </a:r>
            <a:r>
              <a:rPr lang="en-US" sz="1600" dirty="0" err="1" smtClean="0"/>
              <a:t>Kathi</a:t>
            </a:r>
            <a:r>
              <a:rPr lang="en-US" sz="1600" dirty="0" smtClean="0"/>
              <a:t>. Finally, </a:t>
            </a:r>
            <a:r>
              <a:rPr lang="en-US" sz="1600" dirty="0" err="1" smtClean="0"/>
              <a:t>Ossi</a:t>
            </a:r>
            <a:r>
              <a:rPr lang="en-US" sz="1600" dirty="0" smtClean="0"/>
              <a:t> and the rest of his family were deported to a Nazi camp in </a:t>
            </a:r>
            <a:r>
              <a:rPr lang="en-US" sz="1600" dirty="0" err="1" smtClean="0"/>
              <a:t>Birkenau</a:t>
            </a:r>
            <a:r>
              <a:rPr lang="en-US" sz="1600" dirty="0" smtClean="0"/>
              <a:t> for Gypsies. There was very little to eat, mostly turnips. Little </a:t>
            </a:r>
            <a:r>
              <a:rPr lang="en-US" sz="1600" dirty="0" err="1" smtClean="0"/>
              <a:t>Ossi</a:t>
            </a:r>
            <a:r>
              <a:rPr lang="en-US" sz="1600" dirty="0" smtClean="0"/>
              <a:t> fell ill with typhus, and was taken to the barracks for sick prisoners. The infirmary was often referred to by prisoners as the "antechamber of the crematoria." </a:t>
            </a:r>
          </a:p>
          <a:p>
            <a:endParaRPr lang="en-US" sz="1600" dirty="0" smtClean="0"/>
          </a:p>
          <a:p>
            <a:r>
              <a:rPr lang="en-US" sz="1600" dirty="0" err="1" smtClean="0"/>
              <a:t>Ossi</a:t>
            </a:r>
            <a:r>
              <a:rPr lang="en-US" sz="1600" dirty="0" smtClean="0"/>
              <a:t> was given no medical treatment in the infirmary, and died of typhus and malnutrition. He was 7 years old. </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2819400" cy="1200330"/>
          </a:xfrm>
          <a:prstGeom prst="rect">
            <a:avLst/>
          </a:prstGeom>
        </p:spPr>
        <p:txBody>
          <a:bodyPr wrap="square" lIns="91440" tIns="45720" rIns="91440" bIns="45720">
            <a:spAutoFit/>
          </a:bodyPr>
          <a:lstStyle/>
          <a:p>
            <a:endParaRPr lang="en-US" dirty="0" smtClean="0"/>
          </a:p>
          <a:p>
            <a:r>
              <a:rPr lang="en-US" b="1" dirty="0" smtClean="0"/>
              <a:t>Joseph </a:t>
            </a:r>
            <a:r>
              <a:rPr lang="en-US" b="1" dirty="0" err="1" smtClean="0"/>
              <a:t>Muscha</a:t>
            </a:r>
            <a:r>
              <a:rPr lang="en-US" b="1" dirty="0" smtClean="0"/>
              <a:t> Mueller</a:t>
            </a:r>
          </a:p>
          <a:p>
            <a:r>
              <a:rPr lang="en-US" dirty="0" smtClean="0"/>
              <a:t>Born: </a:t>
            </a:r>
            <a:r>
              <a:rPr lang="en-US" dirty="0" err="1" smtClean="0"/>
              <a:t>Bitterfeld</a:t>
            </a:r>
            <a:r>
              <a:rPr lang="en-US" dirty="0" smtClean="0"/>
              <a:t>, Germany</a:t>
            </a:r>
            <a:br>
              <a:rPr lang="en-US" dirty="0" smtClean="0"/>
            </a:br>
            <a:r>
              <a:rPr lang="en-US" dirty="0" smtClean="0"/>
              <a:t>1932</a:t>
            </a:r>
            <a:endParaRPr lang="en-US" dirty="0"/>
          </a:p>
        </p:txBody>
      </p:sp>
      <p:pic>
        <p:nvPicPr>
          <p:cNvPr id="17410" name="Picture 2"/>
          <p:cNvPicPr>
            <a:picLocks noChangeAspect="1" noChangeArrowheads="1"/>
          </p:cNvPicPr>
          <p:nvPr/>
        </p:nvPicPr>
        <p:blipFill>
          <a:blip r:embed="rId2"/>
          <a:srcRect/>
          <a:stretch>
            <a:fillRect/>
          </a:stretch>
        </p:blipFill>
        <p:spPr bwMode="auto">
          <a:xfrm>
            <a:off x="228601" y="1371601"/>
            <a:ext cx="2057402" cy="2314578"/>
          </a:xfrm>
          <a:prstGeom prst="rect">
            <a:avLst/>
          </a:prstGeom>
          <a:noFill/>
          <a:ln w="9525">
            <a:noFill/>
            <a:miter lim="800000"/>
            <a:headEnd/>
            <a:tailEnd/>
          </a:ln>
          <a:effectLst/>
        </p:spPr>
      </p:pic>
      <p:sp>
        <p:nvSpPr>
          <p:cNvPr id="4" name="Rectangle 3"/>
          <p:cNvSpPr/>
          <p:nvPr/>
        </p:nvSpPr>
        <p:spPr>
          <a:xfrm>
            <a:off x="2590800" y="381000"/>
            <a:ext cx="6553200" cy="6001643"/>
          </a:xfrm>
          <a:prstGeom prst="rect">
            <a:avLst/>
          </a:prstGeom>
        </p:spPr>
        <p:txBody>
          <a:bodyPr wrap="square" lIns="91440" tIns="45720" rIns="91440" bIns="45720">
            <a:spAutoFit/>
          </a:bodyPr>
          <a:lstStyle/>
          <a:p>
            <a:r>
              <a:rPr lang="en-US" sz="1600" dirty="0" smtClean="0"/>
              <a:t>Joseph was born in </a:t>
            </a:r>
            <a:r>
              <a:rPr lang="en-US" sz="1600" dirty="0" err="1" smtClean="0"/>
              <a:t>Bitterfeld</a:t>
            </a:r>
            <a:r>
              <a:rPr lang="en-US" sz="1600" dirty="0" smtClean="0"/>
              <a:t>, Germany, to Gypsy parents. For reasons unknown, he was raised in an orphanage for the first one-and-a-half years of his life. At the time of Joseph's birth, some 26,000 Gypsies--members of either the </a:t>
            </a:r>
            <a:r>
              <a:rPr lang="en-US" sz="1600" dirty="0" err="1" smtClean="0"/>
              <a:t>Sinti</a:t>
            </a:r>
            <a:r>
              <a:rPr lang="en-US" sz="1600" dirty="0" smtClean="0"/>
              <a:t> or Roma tribes--lived in Germany. Though most were German citizens, they were often discriminated against by other Germans and subjected to harassment. </a:t>
            </a:r>
          </a:p>
          <a:p>
            <a:endParaRPr lang="en-US" sz="1600" dirty="0" smtClean="0"/>
          </a:p>
          <a:p>
            <a:r>
              <a:rPr lang="en-US" sz="1600" dirty="0" smtClean="0"/>
              <a:t>1933-39: At age one-and-a-half, Joseph was taken into foster care by a family living in Halle, a city some 20 miles from </a:t>
            </a:r>
            <a:r>
              <a:rPr lang="en-US" sz="1600" dirty="0" err="1" smtClean="0"/>
              <a:t>Bitterfeld</a:t>
            </a:r>
            <a:r>
              <a:rPr lang="en-US" sz="1600" dirty="0" smtClean="0"/>
              <a:t>. That same year, the Nazi party came to power. When Joseph was in school, he was often made the scapegoat for pranks in the classroom and beaten for "misbehaving." He was also taunted with insults like "bastard" and "mulatto" by classmates who were members of the Hitler Youth movement. </a:t>
            </a:r>
          </a:p>
          <a:p>
            <a:endParaRPr lang="en-US" sz="1600" dirty="0" smtClean="0"/>
          </a:p>
          <a:p>
            <a:r>
              <a:rPr lang="en-US" sz="1600" dirty="0" smtClean="0"/>
              <a:t>1940-44: When Joseph was 12 he was taken from his classroom by two strangers who said he had "appendicitis" and needed immediate surgery. He protested, but was beaten and forcefully taken into surgery where he was sterilized, a procedure legalized by a Nazi law allowing the forced sterilization of "</a:t>
            </a:r>
            <a:r>
              <a:rPr lang="en-US" sz="1600" dirty="0" err="1" smtClean="0"/>
              <a:t>asocials</a:t>
            </a:r>
            <a:r>
              <a:rPr lang="en-US" sz="1600" dirty="0" smtClean="0"/>
              <a:t>," a category that included Gypsies. After his recovery, Joseph was to be deported to the Bergen-Belsen concentration camp, but his foster father managed to have him smuggled from the hospital and hidden. </a:t>
            </a:r>
            <a:br>
              <a:rPr lang="en-US" sz="1600" dirty="0" smtClean="0"/>
            </a:br>
            <a:endParaRPr lang="en-US" sz="1600" dirty="0" smtClean="0"/>
          </a:p>
          <a:p>
            <a:r>
              <a:rPr lang="en-US" sz="1600" dirty="0" smtClean="0"/>
              <a:t>Joseph survived the remainder of the war by hiding for five months in a garden shed. </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1"/>
            <a:ext cx="3886200" cy="1200330"/>
          </a:xfrm>
          <a:prstGeom prst="rect">
            <a:avLst/>
          </a:prstGeom>
        </p:spPr>
        <p:txBody>
          <a:bodyPr wrap="square" lIns="91440" tIns="45720" rIns="91440" bIns="45720">
            <a:spAutoFit/>
          </a:bodyPr>
          <a:lstStyle/>
          <a:p>
            <a:r>
              <a:rPr lang="en-US" b="1" dirty="0" err="1" smtClean="0"/>
              <a:t>Ceija</a:t>
            </a:r>
            <a:r>
              <a:rPr lang="en-US" b="1" dirty="0" smtClean="0"/>
              <a:t> </a:t>
            </a:r>
            <a:r>
              <a:rPr lang="en-US" b="1" dirty="0" err="1" smtClean="0"/>
              <a:t>Stojka</a:t>
            </a:r>
            <a:endParaRPr lang="en-US" b="1" dirty="0" smtClean="0"/>
          </a:p>
          <a:p>
            <a:r>
              <a:rPr lang="en-US" dirty="0" smtClean="0"/>
              <a:t>Born: </a:t>
            </a:r>
            <a:r>
              <a:rPr lang="en-US" dirty="0" err="1" smtClean="0"/>
              <a:t>Kraubath</a:t>
            </a:r>
            <a:r>
              <a:rPr lang="en-US" dirty="0" smtClean="0"/>
              <a:t> </a:t>
            </a:r>
            <a:r>
              <a:rPr lang="en-US" dirty="0" err="1" smtClean="0"/>
              <a:t>bei</a:t>
            </a:r>
            <a:r>
              <a:rPr lang="en-US" dirty="0" smtClean="0"/>
              <a:t> </a:t>
            </a:r>
            <a:r>
              <a:rPr lang="en-US" dirty="0" err="1" smtClean="0"/>
              <a:t>Knittelfeld</a:t>
            </a:r>
            <a:r>
              <a:rPr lang="en-US" dirty="0" smtClean="0"/>
              <a:t>, </a:t>
            </a:r>
          </a:p>
          <a:p>
            <a:r>
              <a:rPr lang="en-US" dirty="0" smtClean="0"/>
              <a:t>Austria</a:t>
            </a:r>
            <a:br>
              <a:rPr lang="en-US" dirty="0" smtClean="0"/>
            </a:br>
            <a:r>
              <a:rPr lang="en-US" dirty="0" smtClean="0"/>
              <a:t>1933</a:t>
            </a:r>
            <a:endParaRPr lang="en-US" dirty="0"/>
          </a:p>
        </p:txBody>
      </p:sp>
      <p:pic>
        <p:nvPicPr>
          <p:cNvPr id="18434" name="Picture 2"/>
          <p:cNvPicPr>
            <a:picLocks noChangeAspect="1" noChangeArrowheads="1"/>
          </p:cNvPicPr>
          <p:nvPr/>
        </p:nvPicPr>
        <p:blipFill>
          <a:blip r:embed="rId2"/>
          <a:srcRect/>
          <a:stretch>
            <a:fillRect/>
          </a:stretch>
        </p:blipFill>
        <p:spPr bwMode="auto">
          <a:xfrm>
            <a:off x="152401" y="1981201"/>
            <a:ext cx="2052638" cy="2556114"/>
          </a:xfrm>
          <a:prstGeom prst="rect">
            <a:avLst/>
          </a:prstGeom>
          <a:noFill/>
          <a:ln w="9525">
            <a:noFill/>
            <a:miter lim="800000"/>
            <a:headEnd/>
            <a:tailEnd/>
          </a:ln>
          <a:effectLst/>
        </p:spPr>
      </p:pic>
      <p:sp>
        <p:nvSpPr>
          <p:cNvPr id="4" name="Rectangle 3"/>
          <p:cNvSpPr/>
          <p:nvPr/>
        </p:nvSpPr>
        <p:spPr>
          <a:xfrm>
            <a:off x="3124200" y="228601"/>
            <a:ext cx="6019800" cy="6494085"/>
          </a:xfrm>
          <a:prstGeom prst="rect">
            <a:avLst/>
          </a:prstGeom>
        </p:spPr>
        <p:txBody>
          <a:bodyPr wrap="square" lIns="91440" tIns="45720" rIns="91440" bIns="45720">
            <a:spAutoFit/>
          </a:bodyPr>
          <a:lstStyle/>
          <a:p>
            <a:r>
              <a:rPr lang="en-US" sz="1600" dirty="0" err="1" smtClean="0"/>
              <a:t>Ceija</a:t>
            </a:r>
            <a:r>
              <a:rPr lang="en-US" sz="1600" dirty="0" smtClean="0"/>
              <a:t> was the fifth of six children born to Roman Catholic Gypsy parents. The </a:t>
            </a:r>
            <a:r>
              <a:rPr lang="en-US" sz="1600" dirty="0" err="1" smtClean="0"/>
              <a:t>Stojka's</a:t>
            </a:r>
            <a:r>
              <a:rPr lang="en-US" sz="1600" dirty="0" smtClean="0"/>
              <a:t> family wagon traveled with a caravan that spent winters in the Austrian capital of Vienna and summers in the Austrian countryside. The </a:t>
            </a:r>
            <a:r>
              <a:rPr lang="en-US" sz="1600" dirty="0" err="1" smtClean="0"/>
              <a:t>Stojkas</a:t>
            </a:r>
            <a:r>
              <a:rPr lang="en-US" sz="1600" dirty="0" smtClean="0"/>
              <a:t> belonged to a tribe of Gypsies called the </a:t>
            </a:r>
            <a:r>
              <a:rPr lang="en-US" sz="1600" dirty="0" err="1" smtClean="0"/>
              <a:t>Lowara</a:t>
            </a:r>
            <a:r>
              <a:rPr lang="en-US" sz="1600" dirty="0" smtClean="0"/>
              <a:t> Roma, who made their living as itinerant horse traders.</a:t>
            </a:r>
          </a:p>
          <a:p>
            <a:r>
              <a:rPr lang="en-US" sz="1600" dirty="0" smtClean="0"/>
              <a:t> </a:t>
            </a:r>
          </a:p>
          <a:p>
            <a:r>
              <a:rPr lang="en-US" sz="1600" dirty="0" smtClean="0"/>
              <a:t>1933-39: I grew up used to freedom, travel and hard work. Once, my father made me a skirt out of some material from a broken sunshade. I was 5 years old and our wagon was parked for the winter in a Vienna campground, when Germany annexed Austria in March 1938. The Germans ordered us to stay put. My parents had to convert our wagon into a wooden house, and we had to learn how to cook with an oven instead of on an open fire. </a:t>
            </a:r>
          </a:p>
          <a:p>
            <a:endParaRPr lang="en-US" sz="1600" dirty="0" smtClean="0"/>
          </a:p>
          <a:p>
            <a:r>
              <a:rPr lang="en-US" sz="1600" dirty="0" smtClean="0"/>
              <a:t>1940-44: Gypsies were forced to register as members of another "race." Our campground was fenced off and placed under police guard. I was 8 when the Germans took my father away; a few months later, my mother received his ashes in a box. Next, the Germans took my sister, </a:t>
            </a:r>
            <a:r>
              <a:rPr lang="en-US" sz="1600" dirty="0" err="1" smtClean="0"/>
              <a:t>Kathi</a:t>
            </a:r>
            <a:r>
              <a:rPr lang="en-US" sz="1600" dirty="0" smtClean="0"/>
              <a:t>. Finally, they deported all of us to a Nazi camp for Gypsies in </a:t>
            </a:r>
            <a:r>
              <a:rPr lang="en-US" sz="1600" dirty="0" err="1" smtClean="0"/>
              <a:t>Birkenau</a:t>
            </a:r>
            <a:r>
              <a:rPr lang="en-US" sz="1600" dirty="0" smtClean="0"/>
              <a:t>. We lived in the shadows of a smoking crematorium, and we called the path in front of our barracks the "highway to hell" because it led to the gas chambers. </a:t>
            </a:r>
          </a:p>
          <a:p>
            <a:endParaRPr lang="en-US" sz="1600" dirty="0" smtClean="0"/>
          </a:p>
          <a:p>
            <a:r>
              <a:rPr lang="en-US" sz="1600" dirty="0" err="1" smtClean="0"/>
              <a:t>Ceija</a:t>
            </a:r>
            <a:r>
              <a:rPr lang="en-US" sz="1600" dirty="0" smtClean="0"/>
              <a:t> was subsequently freed in the Bergen-Belsen camp in 1945. After the war, she documented and published </a:t>
            </a:r>
            <a:r>
              <a:rPr lang="en-US" sz="1600" dirty="0" err="1" smtClean="0"/>
              <a:t>Lowara</a:t>
            </a:r>
            <a:r>
              <a:rPr lang="en-US" sz="1600" dirty="0" smtClean="0"/>
              <a:t> Gypsy songs about the Holocaust. </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981200" cy="1200330"/>
          </a:xfrm>
          <a:prstGeom prst="rect">
            <a:avLst/>
          </a:prstGeom>
        </p:spPr>
        <p:txBody>
          <a:bodyPr wrap="square" lIns="91440" tIns="45720" rIns="91440" bIns="45720">
            <a:spAutoFit/>
          </a:bodyPr>
          <a:lstStyle/>
          <a:p>
            <a:endParaRPr lang="en-US" dirty="0" smtClean="0"/>
          </a:p>
          <a:p>
            <a:r>
              <a:rPr lang="en-US" b="1" dirty="0" smtClean="0"/>
              <a:t>Harry </a:t>
            </a:r>
            <a:r>
              <a:rPr lang="en-US" b="1" dirty="0" err="1" smtClean="0"/>
              <a:t>Pauly</a:t>
            </a:r>
            <a:endParaRPr lang="en-US" b="1" dirty="0" smtClean="0"/>
          </a:p>
          <a:p>
            <a:r>
              <a:rPr lang="en-US" dirty="0" smtClean="0"/>
              <a:t>Born: Germany</a:t>
            </a:r>
            <a:br>
              <a:rPr lang="en-US" dirty="0" smtClean="0"/>
            </a:br>
            <a:r>
              <a:rPr lang="en-US" dirty="0" smtClean="0"/>
              <a:t>1914</a:t>
            </a:r>
            <a:endParaRPr lang="en-US" dirty="0"/>
          </a:p>
        </p:txBody>
      </p:sp>
      <p:pic>
        <p:nvPicPr>
          <p:cNvPr id="19458" name="Picture 2"/>
          <p:cNvPicPr>
            <a:picLocks noChangeAspect="1" noChangeArrowheads="1"/>
          </p:cNvPicPr>
          <p:nvPr/>
        </p:nvPicPr>
        <p:blipFill>
          <a:blip r:embed="rId2"/>
          <a:srcRect/>
          <a:stretch>
            <a:fillRect/>
          </a:stretch>
        </p:blipFill>
        <p:spPr bwMode="auto">
          <a:xfrm>
            <a:off x="152401" y="1447801"/>
            <a:ext cx="2000250" cy="2427134"/>
          </a:xfrm>
          <a:prstGeom prst="rect">
            <a:avLst/>
          </a:prstGeom>
          <a:noFill/>
          <a:ln w="9525">
            <a:noFill/>
            <a:miter lim="800000"/>
            <a:headEnd/>
            <a:tailEnd/>
          </a:ln>
          <a:effectLst/>
        </p:spPr>
      </p:pic>
      <p:sp>
        <p:nvSpPr>
          <p:cNvPr id="4" name="Rectangle 3"/>
          <p:cNvSpPr/>
          <p:nvPr/>
        </p:nvSpPr>
        <p:spPr>
          <a:xfrm>
            <a:off x="2286000" y="457201"/>
            <a:ext cx="6858000" cy="5755422"/>
          </a:xfrm>
          <a:prstGeom prst="rect">
            <a:avLst/>
          </a:prstGeom>
        </p:spPr>
        <p:txBody>
          <a:bodyPr wrap="square" lIns="91440" tIns="45720" rIns="91440" bIns="45720">
            <a:spAutoFit/>
          </a:bodyPr>
          <a:lstStyle/>
          <a:p>
            <a:r>
              <a:rPr lang="en-US" sz="1600" dirty="0" smtClean="0"/>
              <a:t>As a young boy growing up in Berlin, Harry developed a love for the theater. At 15 he began acting in minor roles at a theater at the </a:t>
            </a:r>
            <a:r>
              <a:rPr lang="en-US" sz="1600" dirty="0" err="1" smtClean="0"/>
              <a:t>Nollendorfplatz</a:t>
            </a:r>
            <a:r>
              <a:rPr lang="en-US" sz="1600" dirty="0" smtClean="0"/>
              <a:t>. He was also apprenticed to a hairdresser but disliked the work. He spent most of his time with other actors, both at the theater and in nightclubs where homosexuals gathered.</a:t>
            </a:r>
          </a:p>
          <a:p>
            <a:endParaRPr lang="en-US" sz="1600" dirty="0" smtClean="0"/>
          </a:p>
          <a:p>
            <a:r>
              <a:rPr lang="en-US" sz="1600" dirty="0" smtClean="0"/>
              <a:t>1933-39: When the Nazis came to power, they closed the gay bars. Some homosexuals, especially those who were Jewish, were killed by Nazi hooligans; my friend "Susi," a drag queen, was stabbed to death. In 1936 I was arrested under the Nazi-revised paragraph 175 of the criminal code, which outlawed homosexuality. I was imprisoned in a camp at </a:t>
            </a:r>
            <a:r>
              <a:rPr lang="en-US" sz="1600" dirty="0" err="1" smtClean="0"/>
              <a:t>Neusustrum</a:t>
            </a:r>
            <a:r>
              <a:rPr lang="en-US" sz="1600" dirty="0" smtClean="0"/>
              <a:t>, where I worked in the marshes 12 hours a day. After 15 months I was released.</a:t>
            </a:r>
          </a:p>
          <a:p>
            <a:endParaRPr lang="en-US" sz="1600" dirty="0" smtClean="0"/>
          </a:p>
          <a:p>
            <a:r>
              <a:rPr lang="en-US" sz="1600" dirty="0" smtClean="0"/>
              <a:t>1940-44: In 1943 I was turned in by two boys pressured by the Gestapo to denounce homosexuals. Again I was sentenced under paragraph 175. Again I was released, this time after only eight months because friends in the theater intervened on my behalf. I was then drafted into the army but wherever I went, people knew of my 175 conviction and called me a "dirty faggot." I couldn't stand it and deserted twice. Finally, as punishment, I was sent to a special combat unit in which almost everyone was killed. Somehow I managed to survive.</a:t>
            </a:r>
          </a:p>
          <a:p>
            <a:endParaRPr lang="en-US" sz="1600" dirty="0" smtClean="0"/>
          </a:p>
          <a:p>
            <a:r>
              <a:rPr lang="en-US" sz="1600" dirty="0" smtClean="0"/>
              <a:t>After the war, Harry started his own small theater.</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2209800" cy="1200330"/>
          </a:xfrm>
          <a:prstGeom prst="rect">
            <a:avLst/>
          </a:prstGeom>
        </p:spPr>
        <p:txBody>
          <a:bodyPr wrap="square" lIns="91440" tIns="45720" rIns="91440" bIns="45720">
            <a:spAutoFit/>
          </a:bodyPr>
          <a:lstStyle/>
          <a:p>
            <a:endParaRPr lang="en-US" dirty="0" smtClean="0"/>
          </a:p>
          <a:p>
            <a:r>
              <a:rPr lang="en-US" b="1" dirty="0" smtClean="0"/>
              <a:t>Robert </a:t>
            </a:r>
            <a:r>
              <a:rPr lang="en-US" b="1" dirty="0" err="1" smtClean="0"/>
              <a:t>Oelbermann</a:t>
            </a:r>
            <a:endParaRPr lang="en-US" b="1" dirty="0" smtClean="0"/>
          </a:p>
          <a:p>
            <a:r>
              <a:rPr lang="en-US" dirty="0" smtClean="0"/>
              <a:t>Born: Bonn, Germany</a:t>
            </a:r>
            <a:br>
              <a:rPr lang="en-US" dirty="0" smtClean="0"/>
            </a:br>
            <a:r>
              <a:rPr lang="en-US" dirty="0" smtClean="0"/>
              <a:t>April 24, 1896</a:t>
            </a:r>
            <a:endParaRPr lang="en-US" dirty="0"/>
          </a:p>
        </p:txBody>
      </p:sp>
      <p:pic>
        <p:nvPicPr>
          <p:cNvPr id="20482" name="Picture 2"/>
          <p:cNvPicPr>
            <a:picLocks noChangeAspect="1" noChangeArrowheads="1"/>
          </p:cNvPicPr>
          <p:nvPr/>
        </p:nvPicPr>
        <p:blipFill>
          <a:blip r:embed="rId2"/>
          <a:srcRect/>
          <a:stretch>
            <a:fillRect/>
          </a:stretch>
        </p:blipFill>
        <p:spPr bwMode="auto">
          <a:xfrm>
            <a:off x="152401" y="1524001"/>
            <a:ext cx="2074542" cy="2538414"/>
          </a:xfrm>
          <a:prstGeom prst="rect">
            <a:avLst/>
          </a:prstGeom>
          <a:noFill/>
          <a:ln w="9525">
            <a:noFill/>
            <a:miter lim="800000"/>
            <a:headEnd/>
            <a:tailEnd/>
          </a:ln>
          <a:effectLst/>
        </p:spPr>
      </p:pic>
      <p:sp>
        <p:nvSpPr>
          <p:cNvPr id="4" name="Rectangle 3"/>
          <p:cNvSpPr/>
          <p:nvPr/>
        </p:nvSpPr>
        <p:spPr>
          <a:xfrm>
            <a:off x="2286000" y="304801"/>
            <a:ext cx="6858000" cy="5755422"/>
          </a:xfrm>
          <a:prstGeom prst="rect">
            <a:avLst/>
          </a:prstGeom>
        </p:spPr>
        <p:txBody>
          <a:bodyPr wrap="square" lIns="91440" tIns="45720" rIns="91440" bIns="45720">
            <a:spAutoFit/>
          </a:bodyPr>
          <a:lstStyle/>
          <a:p>
            <a:r>
              <a:rPr lang="en-US" sz="1600" dirty="0" smtClean="0"/>
              <a:t>In 1919 Robert and his brother Karl founded the </a:t>
            </a:r>
            <a:r>
              <a:rPr lang="en-US" sz="1600" dirty="0" err="1" smtClean="0"/>
              <a:t>Nerother</a:t>
            </a:r>
            <a:r>
              <a:rPr lang="en-US" sz="1600" dirty="0" smtClean="0"/>
              <a:t> Bund youth group in the Cologne region. Like other German youth groups, it aimed to bring youth closer to nature through camping and hiking. Homosexual relationships sometimes developed from the intense adolescent male camaraderie, and the </a:t>
            </a:r>
            <a:r>
              <a:rPr lang="en-US" sz="1600" dirty="0" err="1" smtClean="0"/>
              <a:t>Nerother</a:t>
            </a:r>
            <a:r>
              <a:rPr lang="en-US" sz="1600" dirty="0" smtClean="0"/>
              <a:t> Bund accepted these friendships, as did a number of German youth groups at the time. </a:t>
            </a:r>
          </a:p>
          <a:p>
            <a:endParaRPr lang="en-US" sz="1600" dirty="0" smtClean="0"/>
          </a:p>
          <a:p>
            <a:r>
              <a:rPr lang="en-US" sz="1600" dirty="0" smtClean="0"/>
              <a:t>1933-39: Soon after the Nazis took power in 1933, they dissolved all independent youth groups and urged the members to join the Hitler Youth movement. Robert refused and secretly continued his connection with the </a:t>
            </a:r>
            <a:r>
              <a:rPr lang="en-US" sz="1600" dirty="0" err="1" smtClean="0"/>
              <a:t>Nerother</a:t>
            </a:r>
            <a:r>
              <a:rPr lang="en-US" sz="1600" dirty="0" smtClean="0"/>
              <a:t> Bund. In 1936 he was convicted under the Nazi-revised criminal code's paragraph 175 which outlawed homosexuality. Robert was imprisoned with 13 other members of the </a:t>
            </a:r>
            <a:r>
              <a:rPr lang="en-US" sz="1600" dirty="0" err="1" smtClean="0"/>
              <a:t>Nerother</a:t>
            </a:r>
            <a:r>
              <a:rPr lang="en-US" sz="1600" dirty="0" smtClean="0"/>
              <a:t> Bund. </a:t>
            </a:r>
          </a:p>
          <a:p>
            <a:endParaRPr lang="en-US" sz="1600" dirty="0" smtClean="0"/>
          </a:p>
          <a:p>
            <a:r>
              <a:rPr lang="en-US" sz="1600" dirty="0" smtClean="0"/>
              <a:t>1940-41: Robert was one of more than 50,000 men sentenced under paragraph 175 during the Nazi regime. By 1941 he had been transferred to the Dachau concentration camp. Like many "175ers" in the camps, Robert was required to wear an identifying pink triangle. The "175ers" were commonly segregated in separate barracks, subjected to particularly harsh treatment, and often ostracized by other prisoner groups. </a:t>
            </a:r>
          </a:p>
          <a:p>
            <a:endParaRPr lang="en-US" sz="1600" dirty="0" smtClean="0"/>
          </a:p>
          <a:p>
            <a:r>
              <a:rPr lang="en-US" sz="1600" dirty="0" smtClean="0"/>
              <a:t>Forty-four-year-old Robert died at Dachau in 1941. Details of his death are unknown. </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6810</Words>
  <Application>Microsoft Office PowerPoint</Application>
  <PresentationFormat>On-screen Show (4:3)</PresentationFormat>
  <Paragraphs>237</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Victim Identity Cards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USHMM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rwessels</dc:creator>
  <cp:lastModifiedBy>pfredlak</cp:lastModifiedBy>
  <cp:revision>14</cp:revision>
  <dcterms:created xsi:type="dcterms:W3CDTF">2010-07-26T13:43:19Z</dcterms:created>
  <dcterms:modified xsi:type="dcterms:W3CDTF">2010-08-07T16:25:28Z</dcterms:modified>
</cp:coreProperties>
</file>